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Arimo Bold" charset="1" panose="020B0704020202020204"/>
      <p:regular r:id="rId46"/>
    </p:embeddedFont>
    <p:embeddedFont>
      <p:font typeface="Montserrat Classic Bold" charset="1" panose="00000800000000000000"/>
      <p:regular r:id="rId47"/>
    </p:embeddedFont>
    <p:embeddedFont>
      <p:font typeface="Codec Pro Bold" charset="1" panose="00000600000000000000"/>
      <p:regular r:id="rId48"/>
    </p:embeddedFont>
    <p:embeddedFont>
      <p:font typeface="Arimo" charset="1" panose="020B0604020202020204"/>
      <p:regular r:id="rId49"/>
    </p:embeddedFont>
    <p:embeddedFont>
      <p:font typeface="Arimo Italics" charset="1" panose="020B060402020209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www.kaggle.com/datasets/satyajeetbedi/email-hamspam-dataset" TargetMode="External" Type="http://schemas.openxmlformats.org/officeDocument/2006/relationships/hyperlink"/><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16" Target="../media/image23.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23.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 Id="rId6" Target="../media/image28.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jpeg" Type="http://schemas.openxmlformats.org/officeDocument/2006/relationships/image"/><Relationship Id="rId11" Target="../media/image58.png" Type="http://schemas.openxmlformats.org/officeDocument/2006/relationships/image"/><Relationship Id="rId12" Target="../media/image59.png" Type="http://schemas.openxmlformats.org/officeDocument/2006/relationships/image"/><Relationship Id="rId13" Target="../media/image60.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12" Target="../media/image63.pn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7256428" y="-1058663"/>
            <a:ext cx="16497169" cy="13407699"/>
          </a:xfrm>
          <a:custGeom>
            <a:avLst/>
            <a:gdLst/>
            <a:ahLst/>
            <a:cxnLst/>
            <a:rect r="r" b="b" t="t" l="l"/>
            <a:pathLst>
              <a:path h="13407699" w="16497169">
                <a:moveTo>
                  <a:pt x="16497168" y="0"/>
                </a:moveTo>
                <a:lnTo>
                  <a:pt x="0" y="0"/>
                </a:lnTo>
                <a:lnTo>
                  <a:pt x="0" y="13407699"/>
                </a:lnTo>
                <a:lnTo>
                  <a:pt x="16497168" y="13407699"/>
                </a:lnTo>
                <a:lnTo>
                  <a:pt x="16497168"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65220" y="2089327"/>
            <a:ext cx="9757560" cy="1177925"/>
          </a:xfrm>
          <a:prstGeom prst="rect">
            <a:avLst/>
          </a:prstGeom>
        </p:spPr>
        <p:txBody>
          <a:bodyPr anchor="t" rtlCol="false" tIns="0" lIns="0" bIns="0" rIns="0">
            <a:spAutoFit/>
          </a:bodyPr>
          <a:lstStyle/>
          <a:p>
            <a:pPr algn="l">
              <a:lnSpc>
                <a:spcPts val="8800"/>
              </a:lnSpc>
            </a:pPr>
            <a:r>
              <a:rPr lang="en-US" sz="8000">
                <a:solidFill>
                  <a:srgbClr val="FAFAFA"/>
                </a:solidFill>
                <a:latin typeface="Arimo Bold"/>
                <a:ea typeface="Arimo Bold"/>
                <a:cs typeface="Arimo Bold"/>
                <a:sym typeface="Arimo Bold"/>
              </a:rPr>
              <a:t>MAI391  PROJECT</a:t>
            </a:r>
          </a:p>
        </p:txBody>
      </p:sp>
      <p:sp>
        <p:nvSpPr>
          <p:cNvPr name="TextBox 4" id="4"/>
          <p:cNvSpPr txBox="true"/>
          <p:nvPr/>
        </p:nvSpPr>
        <p:spPr>
          <a:xfrm rot="0">
            <a:off x="6102213" y="3527425"/>
            <a:ext cx="6083574" cy="1616075"/>
          </a:xfrm>
          <a:prstGeom prst="rect">
            <a:avLst/>
          </a:prstGeom>
        </p:spPr>
        <p:txBody>
          <a:bodyPr anchor="t" rtlCol="false" tIns="0" lIns="0" bIns="0" rIns="0">
            <a:spAutoFit/>
          </a:bodyPr>
          <a:lstStyle/>
          <a:p>
            <a:pPr algn="l">
              <a:lnSpc>
                <a:spcPts val="12100"/>
              </a:lnSpc>
            </a:pPr>
            <a:r>
              <a:rPr lang="en-US" sz="11000">
                <a:solidFill>
                  <a:srgbClr val="049EE3"/>
                </a:solidFill>
                <a:latin typeface="Arimo Bold"/>
                <a:ea typeface="Arimo Bold"/>
                <a:cs typeface="Arimo Bold"/>
                <a:sym typeface="Arimo Bold"/>
              </a:rPr>
              <a:t>REPORT</a:t>
            </a:r>
          </a:p>
        </p:txBody>
      </p:sp>
      <p:sp>
        <p:nvSpPr>
          <p:cNvPr name="TextBox 5" id="5"/>
          <p:cNvSpPr txBox="true"/>
          <p:nvPr/>
        </p:nvSpPr>
        <p:spPr>
          <a:xfrm rot="0">
            <a:off x="3957692" y="111479"/>
            <a:ext cx="10372617" cy="1736726"/>
          </a:xfrm>
          <a:prstGeom prst="rect">
            <a:avLst/>
          </a:prstGeom>
        </p:spPr>
        <p:txBody>
          <a:bodyPr anchor="t" rtlCol="false" tIns="0" lIns="0" bIns="0" rIns="0">
            <a:spAutoFit/>
          </a:bodyPr>
          <a:lstStyle/>
          <a:p>
            <a:pPr algn="ctr">
              <a:lnSpc>
                <a:spcPts val="13999"/>
              </a:lnSpc>
            </a:pPr>
            <a:r>
              <a:rPr lang="en-US" sz="9999">
                <a:solidFill>
                  <a:srgbClr val="FAFAFA"/>
                </a:solidFill>
                <a:latin typeface="Arimo Bold"/>
                <a:ea typeface="Arimo Bold"/>
                <a:cs typeface="Arimo Bold"/>
                <a:sym typeface="Arimo Bold"/>
              </a:rPr>
              <a:t>FPT UNIVERSITY</a:t>
            </a:r>
          </a:p>
        </p:txBody>
      </p:sp>
      <p:sp>
        <p:nvSpPr>
          <p:cNvPr name="TextBox 6" id="6"/>
          <p:cNvSpPr txBox="true"/>
          <p:nvPr/>
        </p:nvSpPr>
        <p:spPr>
          <a:xfrm rot="0">
            <a:off x="1075577" y="7864475"/>
            <a:ext cx="4434992" cy="139382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Class  : AI18C</a:t>
            </a:r>
          </a:p>
          <a:p>
            <a:pPr algn="l">
              <a:lnSpc>
                <a:spcPts val="5599"/>
              </a:lnSpc>
            </a:pPr>
            <a:r>
              <a:rPr lang="en-US" sz="3999">
                <a:solidFill>
                  <a:srgbClr val="FFFFFF"/>
                </a:solidFill>
                <a:latin typeface="Arimo Bold"/>
                <a:ea typeface="Arimo Bold"/>
                <a:cs typeface="Arimo Bold"/>
                <a:sym typeface="Arimo Bold"/>
              </a:rPr>
              <a:t>Group: 03</a:t>
            </a:r>
          </a:p>
        </p:txBody>
      </p:sp>
      <p:sp>
        <p:nvSpPr>
          <p:cNvPr name="Freeform 7" id="7"/>
          <p:cNvSpPr/>
          <p:nvPr/>
        </p:nvSpPr>
        <p:spPr>
          <a:xfrm flipH="false" flipV="false" rot="0">
            <a:off x="0" y="14699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
        <p:nvSpPr>
          <p:cNvPr name="TextBox 8" id="8"/>
          <p:cNvSpPr txBox="true"/>
          <p:nvPr/>
        </p:nvSpPr>
        <p:spPr>
          <a:xfrm rot="0">
            <a:off x="3050056" y="5521362"/>
            <a:ext cx="12119549" cy="723900"/>
          </a:xfrm>
          <a:prstGeom prst="rect">
            <a:avLst/>
          </a:prstGeom>
        </p:spPr>
        <p:txBody>
          <a:bodyPr anchor="t" rtlCol="false" tIns="0" lIns="0" bIns="0" rIns="0">
            <a:spAutoFit/>
          </a:bodyPr>
          <a:lstStyle/>
          <a:p>
            <a:pPr algn="ctr">
              <a:lnSpc>
                <a:spcPts val="5999"/>
              </a:lnSpc>
            </a:pPr>
            <a:r>
              <a:rPr lang="en-US" sz="3999">
                <a:solidFill>
                  <a:srgbClr val="FAFAFA"/>
                </a:solidFill>
                <a:latin typeface="Arimo Bold"/>
                <a:ea typeface="Arimo Bold"/>
                <a:cs typeface="Arimo Bold"/>
                <a:sym typeface="Arimo Bold"/>
              </a:rPr>
              <a:t>SPAM EMAIL DETECTION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44" y="0"/>
            <a:ext cx="18324044" cy="1089380"/>
            <a:chOff x="0" y="0"/>
            <a:chExt cx="24432059" cy="1452506"/>
          </a:xfrm>
        </p:grpSpPr>
        <p:grpSp>
          <p:nvGrpSpPr>
            <p:cNvPr name="Group 3" id="3"/>
            <p:cNvGrpSpPr/>
            <p:nvPr/>
          </p:nvGrpSpPr>
          <p:grpSpPr>
            <a:xfrm rot="0">
              <a:off x="0" y="0"/>
              <a:ext cx="24432059" cy="1452506"/>
              <a:chOff x="0" y="0"/>
              <a:chExt cx="4826086" cy="286915"/>
            </a:xfrm>
          </p:grpSpPr>
          <p:sp>
            <p:nvSpPr>
              <p:cNvPr name="Freeform 4" id="4"/>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5" id="5"/>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6" id="6"/>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2"/>
              <a:stretch>
                <a:fillRect l="-11509" t="0" r="-13279" b="-57378"/>
              </a:stretch>
            </a:blipFill>
          </p:spPr>
        </p:sp>
      </p:grpSp>
      <p:sp>
        <p:nvSpPr>
          <p:cNvPr name="TextBox 7" id="7"/>
          <p:cNvSpPr txBox="true"/>
          <p:nvPr/>
        </p:nvSpPr>
        <p:spPr>
          <a:xfrm rot="0">
            <a:off x="1028700" y="157340"/>
            <a:ext cx="403762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3.1. Data source </a:t>
            </a:r>
          </a:p>
        </p:txBody>
      </p:sp>
      <p:sp>
        <p:nvSpPr>
          <p:cNvPr name="TextBox 8" id="8"/>
          <p:cNvSpPr txBox="true"/>
          <p:nvPr/>
        </p:nvSpPr>
        <p:spPr>
          <a:xfrm rot="0">
            <a:off x="1010678" y="2569230"/>
            <a:ext cx="16230600" cy="13938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Data link: </a:t>
            </a:r>
            <a:r>
              <a:rPr lang="en-US" sz="3999" u="sng">
                <a:solidFill>
                  <a:srgbClr val="000000"/>
                </a:solidFill>
                <a:latin typeface="Arimo"/>
                <a:ea typeface="Arimo"/>
                <a:cs typeface="Arimo"/>
                <a:sym typeface="Arimo"/>
                <a:hlinkClick r:id="rId3" tooltip="https://www.kaggle.com/datasets/satyajeetbedi/email-hamspam-dataset"/>
              </a:rPr>
              <a:t>https://www.kaggle.com/datasets/satyajeetbedi/email-hamspam-dataset</a:t>
            </a:r>
          </a:p>
        </p:txBody>
      </p:sp>
      <p:sp>
        <p:nvSpPr>
          <p:cNvPr name="Freeform 9" id="9"/>
          <p:cNvSpPr/>
          <p:nvPr/>
        </p:nvSpPr>
        <p:spPr>
          <a:xfrm flipH="false" flipV="false" rot="-779136">
            <a:off x="11030581" y="6018263"/>
            <a:ext cx="11537617" cy="9376936"/>
          </a:xfrm>
          <a:custGeom>
            <a:avLst/>
            <a:gdLst/>
            <a:ahLst/>
            <a:cxnLst/>
            <a:rect r="r" b="b" t="t" l="l"/>
            <a:pathLst>
              <a:path h="9376936" w="11537617">
                <a:moveTo>
                  <a:pt x="0" y="0"/>
                </a:moveTo>
                <a:lnTo>
                  <a:pt x="11537617" y="0"/>
                </a:lnTo>
                <a:lnTo>
                  <a:pt x="11537617" y="9376935"/>
                </a:lnTo>
                <a:lnTo>
                  <a:pt x="0" y="9376935"/>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10678" y="5442905"/>
            <a:ext cx="16230600" cy="20986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Kaggle provides a rich source of resources with thousands of datasets across various fields. We have searched and selected a dataset on this platform.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44" y="0"/>
            <a:ext cx="18324044" cy="1089380"/>
            <a:chOff x="0" y="0"/>
            <a:chExt cx="24432059" cy="1452506"/>
          </a:xfrm>
        </p:grpSpPr>
        <p:grpSp>
          <p:nvGrpSpPr>
            <p:cNvPr name="Group 3" id="3"/>
            <p:cNvGrpSpPr/>
            <p:nvPr/>
          </p:nvGrpSpPr>
          <p:grpSpPr>
            <a:xfrm rot="0">
              <a:off x="0" y="0"/>
              <a:ext cx="24432059" cy="1452506"/>
              <a:chOff x="0" y="0"/>
              <a:chExt cx="4826086" cy="286915"/>
            </a:xfrm>
          </p:grpSpPr>
          <p:sp>
            <p:nvSpPr>
              <p:cNvPr name="Freeform 4" id="4"/>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5" id="5"/>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6" id="6"/>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2"/>
              <a:stretch>
                <a:fillRect l="-11509" t="0" r="-13279" b="-57378"/>
              </a:stretch>
            </a:blipFill>
          </p:spPr>
        </p:sp>
      </p:grpSp>
      <p:sp>
        <p:nvSpPr>
          <p:cNvPr name="Freeform 7" id="7"/>
          <p:cNvSpPr/>
          <p:nvPr/>
        </p:nvSpPr>
        <p:spPr>
          <a:xfrm flipH="false" flipV="false" rot="0">
            <a:off x="3154220" y="3182227"/>
            <a:ext cx="11962566" cy="6076073"/>
          </a:xfrm>
          <a:custGeom>
            <a:avLst/>
            <a:gdLst/>
            <a:ahLst/>
            <a:cxnLst/>
            <a:rect r="r" b="b" t="t" l="l"/>
            <a:pathLst>
              <a:path h="6076073" w="11962566">
                <a:moveTo>
                  <a:pt x="0" y="0"/>
                </a:moveTo>
                <a:lnTo>
                  <a:pt x="11962566" y="0"/>
                </a:lnTo>
                <a:lnTo>
                  <a:pt x="11962566" y="6076073"/>
                </a:lnTo>
                <a:lnTo>
                  <a:pt x="0" y="6076073"/>
                </a:lnTo>
                <a:lnTo>
                  <a:pt x="0" y="0"/>
                </a:lnTo>
                <a:close/>
              </a:path>
            </a:pathLst>
          </a:custGeom>
          <a:blipFill>
            <a:blip r:embed="rId3"/>
            <a:stretch>
              <a:fillRect l="0" t="0" r="0" b="0"/>
            </a:stretch>
          </a:blipFill>
        </p:spPr>
      </p:sp>
      <p:sp>
        <p:nvSpPr>
          <p:cNvPr name="TextBox 8" id="8"/>
          <p:cNvSpPr txBox="true"/>
          <p:nvPr/>
        </p:nvSpPr>
        <p:spPr>
          <a:xfrm rot="0">
            <a:off x="1028700" y="157340"/>
            <a:ext cx="5365064"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3.2. Dataset Overview </a:t>
            </a:r>
          </a:p>
        </p:txBody>
      </p:sp>
      <p:sp>
        <p:nvSpPr>
          <p:cNvPr name="TextBox 9" id="9"/>
          <p:cNvSpPr txBox="true"/>
          <p:nvPr/>
        </p:nvSpPr>
        <p:spPr>
          <a:xfrm rot="0">
            <a:off x="1010678" y="1824005"/>
            <a:ext cx="16230600"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The dataset has 5572 rows and 4 colums.</a:t>
            </a:r>
            <a:r>
              <a:rPr lang="en-US" sz="3999">
                <a:solidFill>
                  <a:srgbClr val="000000"/>
                </a:solidFill>
                <a:latin typeface="Arimo"/>
                <a:ea typeface="Arimo"/>
                <a:cs typeface="Arimo"/>
                <a:sym typeface="Arimo"/>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44" y="0"/>
            <a:ext cx="18324044" cy="1089380"/>
            <a:chOff x="0" y="0"/>
            <a:chExt cx="24432059" cy="1452506"/>
          </a:xfrm>
        </p:grpSpPr>
        <p:grpSp>
          <p:nvGrpSpPr>
            <p:cNvPr name="Group 3" id="3"/>
            <p:cNvGrpSpPr/>
            <p:nvPr/>
          </p:nvGrpSpPr>
          <p:grpSpPr>
            <a:xfrm rot="0">
              <a:off x="0" y="0"/>
              <a:ext cx="24432059" cy="1452506"/>
              <a:chOff x="0" y="0"/>
              <a:chExt cx="4826086" cy="286915"/>
            </a:xfrm>
          </p:grpSpPr>
          <p:sp>
            <p:nvSpPr>
              <p:cNvPr name="Freeform 4" id="4"/>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5" id="5"/>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6" id="6"/>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2"/>
              <a:stretch>
                <a:fillRect l="-11509" t="0" r="-13279" b="-57378"/>
              </a:stretch>
            </a:blipFill>
          </p:spPr>
        </p:sp>
      </p:grpSp>
      <p:sp>
        <p:nvSpPr>
          <p:cNvPr name="TextBox 7" id="7"/>
          <p:cNvSpPr txBox="true"/>
          <p:nvPr/>
        </p:nvSpPr>
        <p:spPr>
          <a:xfrm rot="0">
            <a:off x="1028700" y="157340"/>
            <a:ext cx="590084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3.3. Data Preprocessing </a:t>
            </a:r>
          </a:p>
        </p:txBody>
      </p:sp>
      <p:sp>
        <p:nvSpPr>
          <p:cNvPr name="TextBox 8" id="8"/>
          <p:cNvSpPr txBox="true"/>
          <p:nvPr/>
        </p:nvSpPr>
        <p:spPr>
          <a:xfrm rot="0">
            <a:off x="1001667" y="2994025"/>
            <a:ext cx="16248622" cy="42132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Remove columns with all NaN values. </a:t>
            </a:r>
          </a:p>
          <a:p>
            <a:pPr algn="l" marL="863599" indent="-431800" lvl="1">
              <a:lnSpc>
                <a:spcPts val="5599"/>
              </a:lnSpc>
              <a:buFont typeface="Arial"/>
              <a:buChar char="•"/>
            </a:pPr>
            <a:r>
              <a:rPr lang="en-US" sz="3999">
                <a:solidFill>
                  <a:srgbClr val="000000"/>
                </a:solidFill>
                <a:latin typeface="Arimo"/>
                <a:ea typeface="Arimo"/>
                <a:cs typeface="Arimo"/>
                <a:sym typeface="Arimo"/>
              </a:rPr>
              <a:t>Rename columns v1, v2 to label and message. </a:t>
            </a:r>
          </a:p>
          <a:p>
            <a:pPr algn="l" marL="863599" indent="-431800" lvl="1">
              <a:lnSpc>
                <a:spcPts val="5599"/>
              </a:lnSpc>
              <a:buFont typeface="Arial"/>
              <a:buChar char="•"/>
            </a:pPr>
            <a:r>
              <a:rPr lang="en-US" sz="3999">
                <a:solidFill>
                  <a:srgbClr val="000000"/>
                </a:solidFill>
                <a:latin typeface="Arimo"/>
                <a:ea typeface="Arimo"/>
                <a:cs typeface="Arimo"/>
                <a:sym typeface="Arimo"/>
              </a:rPr>
              <a:t>Drop rows with null values. </a:t>
            </a:r>
          </a:p>
          <a:p>
            <a:pPr algn="l" marL="863599" indent="-431800" lvl="1">
              <a:lnSpc>
                <a:spcPts val="5599"/>
              </a:lnSpc>
              <a:buFont typeface="Arial"/>
              <a:buChar char="•"/>
            </a:pPr>
            <a:r>
              <a:rPr lang="en-US" sz="3999">
                <a:solidFill>
                  <a:srgbClr val="000000"/>
                </a:solidFill>
                <a:latin typeface="Arimo"/>
                <a:ea typeface="Arimo"/>
                <a:cs typeface="Arimo"/>
                <a:sym typeface="Arimo"/>
              </a:rPr>
              <a:t>Drop duplicate values in the message column, keeping the first occurrence.</a:t>
            </a:r>
          </a:p>
          <a:p>
            <a:pPr algn="l" marL="863599" indent="-431800" lvl="1">
              <a:lnSpc>
                <a:spcPts val="5599"/>
              </a:lnSpc>
              <a:buFont typeface="Arial"/>
              <a:buChar char="•"/>
            </a:pPr>
            <a:r>
              <a:rPr lang="en-US" sz="3999">
                <a:solidFill>
                  <a:srgbClr val="000000"/>
                </a:solidFill>
                <a:latin typeface="Arimo"/>
                <a:ea typeface="Arimo"/>
                <a:cs typeface="Arimo"/>
                <a:sym typeface="Arimo"/>
              </a:rPr>
              <a:t> Encode labels in the label column: 1 for spam and 0 for normal.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44" y="0"/>
            <a:ext cx="18324044" cy="1089380"/>
            <a:chOff x="0" y="0"/>
            <a:chExt cx="24432059" cy="1452506"/>
          </a:xfrm>
        </p:grpSpPr>
        <p:grpSp>
          <p:nvGrpSpPr>
            <p:cNvPr name="Group 3" id="3"/>
            <p:cNvGrpSpPr/>
            <p:nvPr/>
          </p:nvGrpSpPr>
          <p:grpSpPr>
            <a:xfrm rot="0">
              <a:off x="0" y="0"/>
              <a:ext cx="24432059" cy="1452506"/>
              <a:chOff x="0" y="0"/>
              <a:chExt cx="4826086" cy="286915"/>
            </a:xfrm>
          </p:grpSpPr>
          <p:sp>
            <p:nvSpPr>
              <p:cNvPr name="Freeform 4" id="4"/>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5" id="5"/>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6" id="6"/>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2"/>
              <a:stretch>
                <a:fillRect l="-11509" t="0" r="-13279" b="-57378"/>
              </a:stretch>
            </a:blipFill>
          </p:spPr>
        </p:sp>
      </p:grpSp>
      <p:sp>
        <p:nvSpPr>
          <p:cNvPr name="Freeform 7" id="7"/>
          <p:cNvSpPr/>
          <p:nvPr/>
        </p:nvSpPr>
        <p:spPr>
          <a:xfrm flipH="false" flipV="false" rot="0">
            <a:off x="5389858" y="2902738"/>
            <a:ext cx="7472240" cy="6355562"/>
          </a:xfrm>
          <a:custGeom>
            <a:avLst/>
            <a:gdLst/>
            <a:ahLst/>
            <a:cxnLst/>
            <a:rect r="r" b="b" t="t" l="l"/>
            <a:pathLst>
              <a:path h="6355562" w="7472240">
                <a:moveTo>
                  <a:pt x="0" y="0"/>
                </a:moveTo>
                <a:lnTo>
                  <a:pt x="7472240" y="0"/>
                </a:lnTo>
                <a:lnTo>
                  <a:pt x="7472240" y="6355562"/>
                </a:lnTo>
                <a:lnTo>
                  <a:pt x="0" y="6355562"/>
                </a:lnTo>
                <a:lnTo>
                  <a:pt x="0" y="0"/>
                </a:lnTo>
                <a:close/>
              </a:path>
            </a:pathLst>
          </a:custGeom>
          <a:blipFill>
            <a:blip r:embed="rId3"/>
            <a:stretch>
              <a:fillRect l="0" t="0" r="0" b="0"/>
            </a:stretch>
          </a:blipFill>
        </p:spPr>
      </p:sp>
      <p:sp>
        <p:nvSpPr>
          <p:cNvPr name="TextBox 8" id="8"/>
          <p:cNvSpPr txBox="true"/>
          <p:nvPr/>
        </p:nvSpPr>
        <p:spPr>
          <a:xfrm rot="0">
            <a:off x="1028700" y="157340"/>
            <a:ext cx="590084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3.3. Data Preprocessing </a:t>
            </a:r>
          </a:p>
        </p:txBody>
      </p:sp>
      <p:sp>
        <p:nvSpPr>
          <p:cNvPr name="TextBox 9" id="9"/>
          <p:cNvSpPr txBox="true"/>
          <p:nvPr/>
        </p:nvSpPr>
        <p:spPr>
          <a:xfrm rot="0">
            <a:off x="1001667" y="1756045"/>
            <a:ext cx="1624862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Data after cleaning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12015" y="4344988"/>
            <a:ext cx="13721119"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4. Exploratory Data Analysis</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3946099" y="-6159160"/>
            <a:ext cx="16497169" cy="13407699"/>
          </a:xfrm>
          <a:custGeom>
            <a:avLst/>
            <a:gdLst/>
            <a:ahLst/>
            <a:cxnLst/>
            <a:rect r="r" b="b" t="t" l="l"/>
            <a:pathLst>
              <a:path h="13407699" w="16497169">
                <a:moveTo>
                  <a:pt x="0" y="0"/>
                </a:moveTo>
                <a:lnTo>
                  <a:pt x="16497169" y="0"/>
                </a:lnTo>
                <a:lnTo>
                  <a:pt x="16497169"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5157504" y="1730360"/>
            <a:ext cx="7906766" cy="7527940"/>
          </a:xfrm>
          <a:custGeom>
            <a:avLst/>
            <a:gdLst/>
            <a:ahLst/>
            <a:cxnLst/>
            <a:rect r="r" b="b" t="t" l="l"/>
            <a:pathLst>
              <a:path h="7527940" w="7906766">
                <a:moveTo>
                  <a:pt x="0" y="0"/>
                </a:moveTo>
                <a:lnTo>
                  <a:pt x="7906767" y="0"/>
                </a:lnTo>
                <a:lnTo>
                  <a:pt x="7906767" y="7527940"/>
                </a:lnTo>
                <a:lnTo>
                  <a:pt x="0" y="7527940"/>
                </a:lnTo>
                <a:lnTo>
                  <a:pt x="0" y="0"/>
                </a:lnTo>
                <a:close/>
              </a:path>
            </a:pathLst>
          </a:custGeom>
          <a:blipFill>
            <a:blip r:embed="rId5"/>
            <a:stretch>
              <a:fillRect l="0" t="0" r="0" b="-9826"/>
            </a:stretch>
          </a:blipFill>
        </p:spPr>
      </p:sp>
      <p:sp>
        <p:nvSpPr>
          <p:cNvPr name="TextBox 9" id="9"/>
          <p:cNvSpPr txBox="true"/>
          <p:nvPr/>
        </p:nvSpPr>
        <p:spPr>
          <a:xfrm rot="0">
            <a:off x="1028700" y="157340"/>
            <a:ext cx="5335310"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4.1. Data Visualization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3946099" y="-6159160"/>
            <a:ext cx="16497169" cy="13407699"/>
          </a:xfrm>
          <a:custGeom>
            <a:avLst/>
            <a:gdLst/>
            <a:ahLst/>
            <a:cxnLst/>
            <a:rect r="r" b="b" t="t" l="l"/>
            <a:pathLst>
              <a:path h="13407699" w="16497169">
                <a:moveTo>
                  <a:pt x="0" y="0"/>
                </a:moveTo>
                <a:lnTo>
                  <a:pt x="16497169" y="0"/>
                </a:lnTo>
                <a:lnTo>
                  <a:pt x="16497169"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0" y="3445145"/>
            <a:ext cx="9125978" cy="4974811"/>
          </a:xfrm>
          <a:custGeom>
            <a:avLst/>
            <a:gdLst/>
            <a:ahLst/>
            <a:cxnLst/>
            <a:rect r="r" b="b" t="t" l="l"/>
            <a:pathLst>
              <a:path h="4974811" w="9125978">
                <a:moveTo>
                  <a:pt x="0" y="0"/>
                </a:moveTo>
                <a:lnTo>
                  <a:pt x="9125978" y="0"/>
                </a:lnTo>
                <a:lnTo>
                  <a:pt x="9125978" y="4974811"/>
                </a:lnTo>
                <a:lnTo>
                  <a:pt x="0" y="4974811"/>
                </a:lnTo>
                <a:lnTo>
                  <a:pt x="0" y="0"/>
                </a:lnTo>
                <a:close/>
              </a:path>
            </a:pathLst>
          </a:custGeom>
          <a:blipFill>
            <a:blip r:embed="rId5"/>
            <a:stretch>
              <a:fillRect l="0" t="0" r="0" b="0"/>
            </a:stretch>
          </a:blipFill>
        </p:spPr>
      </p:sp>
      <p:sp>
        <p:nvSpPr>
          <p:cNvPr name="Freeform 9" id="9"/>
          <p:cNvSpPr/>
          <p:nvPr/>
        </p:nvSpPr>
        <p:spPr>
          <a:xfrm flipH="false" flipV="false" rot="0">
            <a:off x="9125978" y="3445145"/>
            <a:ext cx="9009458" cy="4911293"/>
          </a:xfrm>
          <a:custGeom>
            <a:avLst/>
            <a:gdLst/>
            <a:ahLst/>
            <a:cxnLst/>
            <a:rect r="r" b="b" t="t" l="l"/>
            <a:pathLst>
              <a:path h="4911293" w="9009458">
                <a:moveTo>
                  <a:pt x="0" y="0"/>
                </a:moveTo>
                <a:lnTo>
                  <a:pt x="9009458" y="0"/>
                </a:lnTo>
                <a:lnTo>
                  <a:pt x="9009458" y="4911293"/>
                </a:lnTo>
                <a:lnTo>
                  <a:pt x="0" y="4911293"/>
                </a:lnTo>
                <a:lnTo>
                  <a:pt x="0" y="0"/>
                </a:lnTo>
                <a:close/>
              </a:path>
            </a:pathLst>
          </a:custGeom>
          <a:blipFill>
            <a:blip r:embed="rId6"/>
            <a:stretch>
              <a:fillRect l="0" t="0" r="0" b="0"/>
            </a:stretch>
          </a:blipFill>
        </p:spPr>
      </p:sp>
      <p:sp>
        <p:nvSpPr>
          <p:cNvPr name="TextBox 10" id="10"/>
          <p:cNvSpPr txBox="true"/>
          <p:nvPr/>
        </p:nvSpPr>
        <p:spPr>
          <a:xfrm rot="0">
            <a:off x="1028700" y="157340"/>
            <a:ext cx="11066502"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4.2. Spam vs Non-Spam Email Characteristics</a:t>
            </a:r>
          </a:p>
        </p:txBody>
      </p:sp>
      <p:sp>
        <p:nvSpPr>
          <p:cNvPr name="TextBox 11" id="11"/>
          <p:cNvSpPr txBox="true"/>
          <p:nvPr/>
        </p:nvSpPr>
        <p:spPr>
          <a:xfrm rot="0">
            <a:off x="1001667" y="1756045"/>
            <a:ext cx="1624862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Word cloud of words in spam email and non-spam email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1977337" y="3197495"/>
            <a:ext cx="7148641" cy="6060805"/>
          </a:xfrm>
          <a:custGeom>
            <a:avLst/>
            <a:gdLst/>
            <a:ahLst/>
            <a:cxnLst/>
            <a:rect r="r" b="b" t="t" l="l"/>
            <a:pathLst>
              <a:path h="6060805" w="7148641">
                <a:moveTo>
                  <a:pt x="0" y="0"/>
                </a:moveTo>
                <a:lnTo>
                  <a:pt x="7148641" y="0"/>
                </a:lnTo>
                <a:lnTo>
                  <a:pt x="7148641" y="6060805"/>
                </a:lnTo>
                <a:lnTo>
                  <a:pt x="0" y="6060805"/>
                </a:lnTo>
                <a:lnTo>
                  <a:pt x="0" y="0"/>
                </a:lnTo>
                <a:close/>
              </a:path>
            </a:pathLst>
          </a:custGeom>
          <a:blipFill>
            <a:blip r:embed="rId5"/>
            <a:stretch>
              <a:fillRect l="0" t="0" r="0" b="0"/>
            </a:stretch>
          </a:blipFill>
        </p:spPr>
      </p:sp>
      <p:sp>
        <p:nvSpPr>
          <p:cNvPr name="Freeform 9" id="9"/>
          <p:cNvSpPr/>
          <p:nvPr/>
        </p:nvSpPr>
        <p:spPr>
          <a:xfrm flipH="false" flipV="false" rot="0">
            <a:off x="9828423" y="3197495"/>
            <a:ext cx="7459452" cy="6060805"/>
          </a:xfrm>
          <a:custGeom>
            <a:avLst/>
            <a:gdLst/>
            <a:ahLst/>
            <a:cxnLst/>
            <a:rect r="r" b="b" t="t" l="l"/>
            <a:pathLst>
              <a:path h="6060805" w="7459452">
                <a:moveTo>
                  <a:pt x="0" y="0"/>
                </a:moveTo>
                <a:lnTo>
                  <a:pt x="7459452" y="0"/>
                </a:lnTo>
                <a:lnTo>
                  <a:pt x="7459452" y="6060805"/>
                </a:lnTo>
                <a:lnTo>
                  <a:pt x="0" y="6060805"/>
                </a:lnTo>
                <a:lnTo>
                  <a:pt x="0" y="0"/>
                </a:lnTo>
                <a:close/>
              </a:path>
            </a:pathLst>
          </a:custGeom>
          <a:blipFill>
            <a:blip r:embed="rId6"/>
            <a:stretch>
              <a:fillRect l="0" t="0" r="0" b="0"/>
            </a:stretch>
          </a:blipFill>
        </p:spPr>
      </p:sp>
      <p:sp>
        <p:nvSpPr>
          <p:cNvPr name="TextBox 10" id="10"/>
          <p:cNvSpPr txBox="true"/>
          <p:nvPr/>
        </p:nvSpPr>
        <p:spPr>
          <a:xfrm rot="0">
            <a:off x="1028700" y="157340"/>
            <a:ext cx="11067185"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4.2. Spam vs Non-Spam Email Characteristics</a:t>
            </a:r>
          </a:p>
        </p:txBody>
      </p:sp>
      <p:sp>
        <p:nvSpPr>
          <p:cNvPr name="TextBox 11" id="11"/>
          <p:cNvSpPr txBox="true"/>
          <p:nvPr/>
        </p:nvSpPr>
        <p:spPr>
          <a:xfrm rot="0">
            <a:off x="1001667" y="1756045"/>
            <a:ext cx="1624862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Top 30 words in spam email and non-spam email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39253" y="4344988"/>
            <a:ext cx="8409493"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5. Building Model</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10427529" y="3197495"/>
            <a:ext cx="6831771" cy="4392596"/>
          </a:xfrm>
          <a:custGeom>
            <a:avLst/>
            <a:gdLst/>
            <a:ahLst/>
            <a:cxnLst/>
            <a:rect r="r" b="b" t="t" l="l"/>
            <a:pathLst>
              <a:path h="4392596" w="6831771">
                <a:moveTo>
                  <a:pt x="0" y="0"/>
                </a:moveTo>
                <a:lnTo>
                  <a:pt x="6831771" y="0"/>
                </a:lnTo>
                <a:lnTo>
                  <a:pt x="6831771" y="4392597"/>
                </a:lnTo>
                <a:lnTo>
                  <a:pt x="0" y="4392597"/>
                </a:lnTo>
                <a:lnTo>
                  <a:pt x="0" y="0"/>
                </a:lnTo>
                <a:close/>
              </a:path>
            </a:pathLst>
          </a:custGeom>
          <a:blipFill>
            <a:blip r:embed="rId5"/>
            <a:stretch>
              <a:fillRect l="-8569" t="0" r="-5863" b="0"/>
            </a:stretch>
          </a:blipFill>
        </p:spPr>
      </p:sp>
      <p:sp>
        <p:nvSpPr>
          <p:cNvPr name="TextBox 9" id="9"/>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
        <p:nvSpPr>
          <p:cNvPr name="TextBox 10" id="10"/>
          <p:cNvSpPr txBox="true"/>
          <p:nvPr/>
        </p:nvSpPr>
        <p:spPr>
          <a:xfrm rot="0">
            <a:off x="1001667" y="1416100"/>
            <a:ext cx="9999773"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Bold"/>
                <a:ea typeface="Arimo Bold"/>
                <a:cs typeface="Arimo Bold"/>
                <a:sym typeface="Arimo Bold"/>
              </a:rPr>
              <a:t>Introduction to Multinomial Naive Bayes</a:t>
            </a:r>
          </a:p>
        </p:txBody>
      </p:sp>
      <p:sp>
        <p:nvSpPr>
          <p:cNvPr name="TextBox 11" id="11"/>
          <p:cNvSpPr txBox="true"/>
          <p:nvPr/>
        </p:nvSpPr>
        <p:spPr>
          <a:xfrm rot="0">
            <a:off x="1001667" y="2850164"/>
            <a:ext cx="9198310" cy="248285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a:ea typeface="Arimo"/>
                <a:cs typeface="Arimo"/>
                <a:sym typeface="Arimo"/>
              </a:rPr>
              <a:t>Naive Bayes is a classification algorithm based on Bayes' theorem with the "naive" assumption that features in the data are independent of each other.</a:t>
            </a:r>
          </a:p>
        </p:txBody>
      </p:sp>
      <p:sp>
        <p:nvSpPr>
          <p:cNvPr name="TextBox 12" id="12"/>
          <p:cNvSpPr txBox="true"/>
          <p:nvPr/>
        </p:nvSpPr>
        <p:spPr>
          <a:xfrm rot="0">
            <a:off x="1028700" y="5990239"/>
            <a:ext cx="9198310" cy="186372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a:ea typeface="Arimo"/>
                <a:cs typeface="Arimo"/>
                <a:sym typeface="Arimo"/>
              </a:rPr>
              <a:t>Multinomial Naive Bayes is a variant of the Naive Bayes algorithm specifically designed to handle discrete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7710943">
            <a:off x="-4437009" y="809846"/>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grpSp>
        <p:nvGrpSpPr>
          <p:cNvPr name="Group 4" id="4"/>
          <p:cNvGrpSpPr/>
          <p:nvPr/>
        </p:nvGrpSpPr>
        <p:grpSpPr>
          <a:xfrm rot="0">
            <a:off x="3968233" y="1759744"/>
            <a:ext cx="1744311" cy="2535547"/>
            <a:chOff x="0" y="0"/>
            <a:chExt cx="559160" cy="812800"/>
          </a:xfrm>
        </p:grpSpPr>
        <p:sp>
          <p:nvSpPr>
            <p:cNvPr name="Freeform 5" id="5"/>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5"/>
              <a:stretch>
                <a:fillRect l="-4158" t="-6214" r="-4158" b="0"/>
              </a:stretch>
            </a:blipFill>
          </p:spPr>
        </p:sp>
      </p:grpSp>
      <p:grpSp>
        <p:nvGrpSpPr>
          <p:cNvPr name="Group 6" id="6"/>
          <p:cNvGrpSpPr/>
          <p:nvPr/>
        </p:nvGrpSpPr>
        <p:grpSpPr>
          <a:xfrm rot="0">
            <a:off x="8471667" y="1759744"/>
            <a:ext cx="1744311" cy="2535547"/>
            <a:chOff x="0" y="0"/>
            <a:chExt cx="559160" cy="812800"/>
          </a:xfrm>
        </p:grpSpPr>
        <p:sp>
          <p:nvSpPr>
            <p:cNvPr name="Freeform 7" id="7"/>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6"/>
              <a:stretch>
                <a:fillRect l="-4510" t="0" r="-4510" b="0"/>
              </a:stretch>
            </a:blipFill>
          </p:spPr>
        </p:sp>
      </p:grpSp>
      <p:grpSp>
        <p:nvGrpSpPr>
          <p:cNvPr name="Group 8" id="8"/>
          <p:cNvGrpSpPr/>
          <p:nvPr/>
        </p:nvGrpSpPr>
        <p:grpSpPr>
          <a:xfrm rot="0">
            <a:off x="12775279" y="1759744"/>
            <a:ext cx="1744311" cy="2535547"/>
            <a:chOff x="0" y="0"/>
            <a:chExt cx="559160" cy="812800"/>
          </a:xfrm>
        </p:grpSpPr>
        <p:sp>
          <p:nvSpPr>
            <p:cNvPr name="Freeform 9" id="9"/>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7"/>
              <a:stretch>
                <a:fillRect l="-4510" t="0" r="-4510" b="0"/>
              </a:stretch>
            </a:blipFill>
          </p:spPr>
        </p:sp>
      </p:grpSp>
      <p:grpSp>
        <p:nvGrpSpPr>
          <p:cNvPr name="Group 10" id="10"/>
          <p:cNvGrpSpPr/>
          <p:nvPr/>
        </p:nvGrpSpPr>
        <p:grpSpPr>
          <a:xfrm rot="0">
            <a:off x="3968233" y="5811323"/>
            <a:ext cx="1744311" cy="2535547"/>
            <a:chOff x="0" y="0"/>
            <a:chExt cx="559160" cy="812800"/>
          </a:xfrm>
        </p:grpSpPr>
        <p:sp>
          <p:nvSpPr>
            <p:cNvPr name="Freeform 11" id="11"/>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8"/>
              <a:stretch>
                <a:fillRect l="-56932" t="0" r="-56932" b="0"/>
              </a:stretch>
            </a:blipFill>
          </p:spPr>
        </p:sp>
      </p:grpSp>
      <p:grpSp>
        <p:nvGrpSpPr>
          <p:cNvPr name="Group 12" id="12"/>
          <p:cNvGrpSpPr/>
          <p:nvPr/>
        </p:nvGrpSpPr>
        <p:grpSpPr>
          <a:xfrm rot="0">
            <a:off x="8471667" y="5811323"/>
            <a:ext cx="1744311" cy="2535547"/>
            <a:chOff x="0" y="0"/>
            <a:chExt cx="559160" cy="812800"/>
          </a:xfrm>
        </p:grpSpPr>
        <p:sp>
          <p:nvSpPr>
            <p:cNvPr name="Freeform 13" id="13"/>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9"/>
              <a:stretch>
                <a:fillRect l="-22680" t="0" r="-22680" b="0"/>
              </a:stretch>
            </a:blipFill>
          </p:spPr>
        </p:sp>
      </p:grpSp>
      <p:grpSp>
        <p:nvGrpSpPr>
          <p:cNvPr name="Group 14" id="14"/>
          <p:cNvGrpSpPr/>
          <p:nvPr/>
        </p:nvGrpSpPr>
        <p:grpSpPr>
          <a:xfrm rot="0">
            <a:off x="12996198" y="5811323"/>
            <a:ext cx="1744311" cy="2535547"/>
            <a:chOff x="0" y="0"/>
            <a:chExt cx="559160" cy="812800"/>
          </a:xfrm>
        </p:grpSpPr>
        <p:sp>
          <p:nvSpPr>
            <p:cNvPr name="Freeform 15" id="15"/>
            <p:cNvSpPr/>
            <p:nvPr/>
          </p:nvSpPr>
          <p:spPr>
            <a:xfrm flipH="false" flipV="false" rot="0">
              <a:off x="0" y="0"/>
              <a:ext cx="559160" cy="812800"/>
            </a:xfrm>
            <a:custGeom>
              <a:avLst/>
              <a:gdLst/>
              <a:ahLst/>
              <a:cxnLst/>
              <a:rect r="r" b="b" t="t" l="l"/>
              <a:pathLst>
                <a:path h="812800" w="559160">
                  <a:moveTo>
                    <a:pt x="0" y="0"/>
                  </a:moveTo>
                  <a:lnTo>
                    <a:pt x="559160" y="0"/>
                  </a:lnTo>
                  <a:lnTo>
                    <a:pt x="559160" y="812800"/>
                  </a:lnTo>
                  <a:lnTo>
                    <a:pt x="0" y="812800"/>
                  </a:lnTo>
                  <a:close/>
                </a:path>
              </a:pathLst>
            </a:custGeom>
            <a:blipFill>
              <a:blip r:embed="rId10"/>
              <a:stretch>
                <a:fillRect l="-724" t="0" r="-724" b="0"/>
              </a:stretch>
            </a:blipFill>
          </p:spPr>
        </p:sp>
      </p:grpSp>
      <p:sp>
        <p:nvSpPr>
          <p:cNvPr name="TextBox 16" id="16"/>
          <p:cNvSpPr txBox="true"/>
          <p:nvPr/>
        </p:nvSpPr>
        <p:spPr>
          <a:xfrm rot="0">
            <a:off x="1028700" y="461962"/>
            <a:ext cx="4000933" cy="1019176"/>
          </a:xfrm>
          <a:prstGeom prst="rect">
            <a:avLst/>
          </a:prstGeom>
        </p:spPr>
        <p:txBody>
          <a:bodyPr anchor="t" rtlCol="false" tIns="0" lIns="0" bIns="0" rIns="0">
            <a:spAutoFit/>
          </a:bodyPr>
          <a:lstStyle/>
          <a:p>
            <a:pPr algn="ctr">
              <a:lnSpc>
                <a:spcPts val="8399"/>
              </a:lnSpc>
            </a:pPr>
            <a:r>
              <a:rPr lang="en-US" sz="5999">
                <a:solidFill>
                  <a:srgbClr val="FFFFFF"/>
                </a:solidFill>
                <a:latin typeface="Montserrat Classic Bold"/>
                <a:ea typeface="Montserrat Classic Bold"/>
                <a:cs typeface="Montserrat Classic Bold"/>
                <a:sym typeface="Montserrat Classic Bold"/>
              </a:rPr>
              <a:t>MEMBERS</a:t>
            </a:r>
          </a:p>
        </p:txBody>
      </p:sp>
      <p:sp>
        <p:nvSpPr>
          <p:cNvPr name="TextBox 17" id="17"/>
          <p:cNvSpPr txBox="true"/>
          <p:nvPr/>
        </p:nvSpPr>
        <p:spPr>
          <a:xfrm rot="0">
            <a:off x="3547491" y="4596435"/>
            <a:ext cx="2585794"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Nguyen Tan Thang</a:t>
            </a:r>
          </a:p>
          <a:p>
            <a:pPr algn="ctr">
              <a:lnSpc>
                <a:spcPts val="3149"/>
              </a:lnSpc>
            </a:pPr>
            <a:r>
              <a:rPr lang="en-US" sz="2249">
                <a:solidFill>
                  <a:srgbClr val="FFFFFF"/>
                </a:solidFill>
                <a:latin typeface="Codec Pro Bold"/>
                <a:ea typeface="Codec Pro Bold"/>
                <a:cs typeface="Codec Pro Bold"/>
                <a:sym typeface="Codec Pro Bold"/>
              </a:rPr>
              <a:t>-QE180019-</a:t>
            </a:r>
          </a:p>
        </p:txBody>
      </p:sp>
      <p:sp>
        <p:nvSpPr>
          <p:cNvPr name="TextBox 18" id="18"/>
          <p:cNvSpPr txBox="true"/>
          <p:nvPr/>
        </p:nvSpPr>
        <p:spPr>
          <a:xfrm rot="0">
            <a:off x="8070552" y="4596435"/>
            <a:ext cx="2880035"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Nguyen Quoc Nhut</a:t>
            </a:r>
          </a:p>
          <a:p>
            <a:pPr algn="ctr">
              <a:lnSpc>
                <a:spcPts val="3149"/>
              </a:lnSpc>
            </a:pPr>
            <a:r>
              <a:rPr lang="en-US" sz="2249">
                <a:solidFill>
                  <a:srgbClr val="FFFFFF"/>
                </a:solidFill>
                <a:latin typeface="Codec Pro Bold"/>
                <a:ea typeface="Codec Pro Bold"/>
                <a:cs typeface="Codec Pro Bold"/>
                <a:sym typeface="Codec Pro Bold"/>
              </a:rPr>
              <a:t>-SE181753-</a:t>
            </a:r>
          </a:p>
        </p:txBody>
      </p:sp>
      <p:sp>
        <p:nvSpPr>
          <p:cNvPr name="TextBox 19" id="19"/>
          <p:cNvSpPr txBox="true"/>
          <p:nvPr/>
        </p:nvSpPr>
        <p:spPr>
          <a:xfrm rot="0">
            <a:off x="12215544" y="4688456"/>
            <a:ext cx="2863780"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Pham Thi Kim Oanh</a:t>
            </a:r>
          </a:p>
          <a:p>
            <a:pPr algn="ctr">
              <a:lnSpc>
                <a:spcPts val="3149"/>
              </a:lnSpc>
            </a:pPr>
            <a:r>
              <a:rPr lang="en-US" sz="2249">
                <a:solidFill>
                  <a:srgbClr val="FFFFFF"/>
                </a:solidFill>
                <a:latin typeface="Codec Pro Bold"/>
                <a:ea typeface="Codec Pro Bold"/>
                <a:cs typeface="Codec Pro Bold"/>
                <a:sym typeface="Codec Pro Bold"/>
              </a:rPr>
              <a:t>-QE180218-</a:t>
            </a:r>
          </a:p>
        </p:txBody>
      </p:sp>
      <p:sp>
        <p:nvSpPr>
          <p:cNvPr name="TextBox 20" id="20"/>
          <p:cNvSpPr txBox="true"/>
          <p:nvPr/>
        </p:nvSpPr>
        <p:spPr>
          <a:xfrm rot="0">
            <a:off x="3547491" y="8537370"/>
            <a:ext cx="2546541"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Võ Quang Triều</a:t>
            </a:r>
          </a:p>
          <a:p>
            <a:pPr algn="ctr">
              <a:lnSpc>
                <a:spcPts val="3149"/>
              </a:lnSpc>
            </a:pPr>
            <a:r>
              <a:rPr lang="en-US" sz="2249">
                <a:solidFill>
                  <a:srgbClr val="FFFFFF"/>
                </a:solidFill>
                <a:latin typeface="Codec Pro Bold"/>
                <a:ea typeface="Codec Pro Bold"/>
                <a:cs typeface="Codec Pro Bold"/>
                <a:sym typeface="Codec Pro Bold"/>
              </a:rPr>
              <a:t>-QE180133-</a:t>
            </a:r>
          </a:p>
        </p:txBody>
      </p:sp>
      <p:sp>
        <p:nvSpPr>
          <p:cNvPr name="TextBox 21" id="21"/>
          <p:cNvSpPr txBox="true"/>
          <p:nvPr/>
        </p:nvSpPr>
        <p:spPr>
          <a:xfrm rot="0">
            <a:off x="8070552" y="8537370"/>
            <a:ext cx="2546541"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Do Thi Quynh Nga </a:t>
            </a:r>
          </a:p>
          <a:p>
            <a:pPr algn="ctr">
              <a:lnSpc>
                <a:spcPts val="3149"/>
              </a:lnSpc>
            </a:pPr>
            <a:r>
              <a:rPr lang="en-US" sz="2249">
                <a:solidFill>
                  <a:srgbClr val="FFFFFF"/>
                </a:solidFill>
                <a:latin typeface="Codec Pro Bold"/>
                <a:ea typeface="Codec Pro Bold"/>
                <a:cs typeface="Codec Pro Bold"/>
                <a:sym typeface="Codec Pro Bold"/>
              </a:rPr>
              <a:t>-QE180219-</a:t>
            </a:r>
          </a:p>
        </p:txBody>
      </p:sp>
      <p:sp>
        <p:nvSpPr>
          <p:cNvPr name="TextBox 22" id="22"/>
          <p:cNvSpPr txBox="true"/>
          <p:nvPr/>
        </p:nvSpPr>
        <p:spPr>
          <a:xfrm rot="0">
            <a:off x="11948385" y="8556420"/>
            <a:ext cx="3839936" cy="824363"/>
          </a:xfrm>
          <a:prstGeom prst="rect">
            <a:avLst/>
          </a:prstGeom>
        </p:spPr>
        <p:txBody>
          <a:bodyPr anchor="t" rtlCol="false" tIns="0" lIns="0" bIns="0" rIns="0">
            <a:spAutoFit/>
          </a:bodyPr>
          <a:lstStyle/>
          <a:p>
            <a:pPr algn="ctr">
              <a:lnSpc>
                <a:spcPts val="3149"/>
              </a:lnSpc>
            </a:pPr>
            <a:r>
              <a:rPr lang="en-US" sz="2249">
                <a:solidFill>
                  <a:srgbClr val="FFFFFF"/>
                </a:solidFill>
                <a:latin typeface="Codec Pro Bold"/>
                <a:ea typeface="Codec Pro Bold"/>
                <a:cs typeface="Codec Pro Bold"/>
                <a:sym typeface="Codec Pro Bold"/>
              </a:rPr>
              <a:t>Nguyen Tran Truong Chinh</a:t>
            </a:r>
          </a:p>
          <a:p>
            <a:pPr algn="ctr">
              <a:lnSpc>
                <a:spcPts val="3149"/>
              </a:lnSpc>
            </a:pPr>
            <a:r>
              <a:rPr lang="en-US" sz="2249">
                <a:solidFill>
                  <a:srgbClr val="FFFFFF"/>
                </a:solidFill>
                <a:latin typeface="Codec Pro Bold"/>
                <a:ea typeface="Codec Pro Bold"/>
                <a:cs typeface="Codec Pro Bold"/>
                <a:sym typeface="Codec Pro Bold"/>
              </a:rPr>
              <a:t>-QE180191-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
        <p:nvSpPr>
          <p:cNvPr name="TextBox 9" id="9"/>
          <p:cNvSpPr txBox="true"/>
          <p:nvPr/>
        </p:nvSpPr>
        <p:spPr>
          <a:xfrm rot="0">
            <a:off x="1028700" y="1443087"/>
            <a:ext cx="3522843" cy="62547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Bold"/>
                <a:ea typeface="Arimo Bold"/>
                <a:cs typeface="Arimo Bold"/>
                <a:sym typeface="Arimo Bold"/>
              </a:rPr>
              <a:t>Naive Bayes:</a:t>
            </a:r>
          </a:p>
        </p:txBody>
      </p:sp>
      <p:grpSp>
        <p:nvGrpSpPr>
          <p:cNvPr name="Group 10" id="10"/>
          <p:cNvGrpSpPr/>
          <p:nvPr/>
        </p:nvGrpSpPr>
        <p:grpSpPr>
          <a:xfrm rot="0">
            <a:off x="5077339" y="3124400"/>
            <a:ext cx="7189124" cy="1336313"/>
            <a:chOff x="0" y="0"/>
            <a:chExt cx="9585499" cy="1781751"/>
          </a:xfrm>
        </p:grpSpPr>
        <p:sp>
          <p:nvSpPr>
            <p:cNvPr name="Freeform 11" id="11"/>
            <p:cNvSpPr/>
            <p:nvPr/>
          </p:nvSpPr>
          <p:spPr>
            <a:xfrm flipH="false" flipV="false" rot="0">
              <a:off x="0" y="0"/>
              <a:ext cx="9585499" cy="1781751"/>
            </a:xfrm>
            <a:custGeom>
              <a:avLst/>
              <a:gdLst/>
              <a:ahLst/>
              <a:cxnLst/>
              <a:rect r="r" b="b" t="t" l="l"/>
              <a:pathLst>
                <a:path h="1781751" w="9585499">
                  <a:moveTo>
                    <a:pt x="0" y="0"/>
                  </a:moveTo>
                  <a:lnTo>
                    <a:pt x="9585499" y="0"/>
                  </a:lnTo>
                  <a:lnTo>
                    <a:pt x="9585499" y="1781751"/>
                  </a:lnTo>
                  <a:lnTo>
                    <a:pt x="0" y="1781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2" id="12"/>
          <p:cNvSpPr txBox="true"/>
          <p:nvPr/>
        </p:nvSpPr>
        <p:spPr>
          <a:xfrm rot="0">
            <a:off x="1464755" y="5315067"/>
            <a:ext cx="15322446" cy="3508375"/>
          </a:xfrm>
          <a:prstGeom prst="rect">
            <a:avLst/>
          </a:prstGeom>
        </p:spPr>
        <p:txBody>
          <a:bodyPr anchor="t" rtlCol="false" tIns="0" lIns="0" bIns="0" rIns="0">
            <a:spAutoFit/>
          </a:bodyPr>
          <a:lstStyle/>
          <a:p>
            <a:pPr algn="l">
              <a:lnSpc>
                <a:spcPts val="5600"/>
              </a:lnSpc>
            </a:pPr>
            <a:r>
              <a:rPr lang="en-US" sz="3500">
                <a:solidFill>
                  <a:srgbClr val="000000"/>
                </a:solidFill>
                <a:latin typeface="Arimo"/>
                <a:ea typeface="Arimo"/>
                <a:cs typeface="Arimo"/>
                <a:sym typeface="Arimo"/>
              </a:rPr>
              <a:t>- P(y|X) is called the posterior probability: the probability of target y given the feature X. </a:t>
            </a:r>
          </a:p>
          <a:p>
            <a:pPr algn="l">
              <a:lnSpc>
                <a:spcPts val="5600"/>
              </a:lnSpc>
            </a:pPr>
            <a:r>
              <a:rPr lang="en-US" sz="3500">
                <a:solidFill>
                  <a:srgbClr val="000000"/>
                </a:solidFill>
                <a:latin typeface="Arimo"/>
                <a:ea typeface="Arimo"/>
                <a:cs typeface="Arimo"/>
                <a:sym typeface="Arimo"/>
              </a:rPr>
              <a:t>- P(X|y) is called the likelihood: the probability of feature X given the target y. </a:t>
            </a:r>
          </a:p>
          <a:p>
            <a:pPr algn="l">
              <a:lnSpc>
                <a:spcPts val="5600"/>
              </a:lnSpc>
            </a:pPr>
            <a:r>
              <a:rPr lang="en-US" sz="3500">
                <a:solidFill>
                  <a:srgbClr val="000000"/>
                </a:solidFill>
                <a:latin typeface="Arimo"/>
                <a:ea typeface="Arimo"/>
                <a:cs typeface="Arimo"/>
                <a:sym typeface="Arimo"/>
              </a:rPr>
              <a:t>- P(y) is called the prior probability of the target y. </a:t>
            </a:r>
          </a:p>
          <a:p>
            <a:pPr algn="l">
              <a:lnSpc>
                <a:spcPts val="5600"/>
              </a:lnSpc>
            </a:pPr>
            <a:r>
              <a:rPr lang="en-US" sz="3500">
                <a:solidFill>
                  <a:srgbClr val="000000"/>
                </a:solidFill>
                <a:latin typeface="Arimo"/>
                <a:ea typeface="Arimo"/>
                <a:cs typeface="Arimo"/>
                <a:sym typeface="Arimo"/>
              </a:rPr>
              <a:t>- P(X) is called the prior probability of the feature X.</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grpSp>
        <p:nvGrpSpPr>
          <p:cNvPr name="Group 8" id="8"/>
          <p:cNvGrpSpPr/>
          <p:nvPr/>
        </p:nvGrpSpPr>
        <p:grpSpPr>
          <a:xfrm rot="0">
            <a:off x="1010678" y="3448559"/>
            <a:ext cx="16230600" cy="5177095"/>
            <a:chOff x="0" y="0"/>
            <a:chExt cx="21640800" cy="6902793"/>
          </a:xfrm>
        </p:grpSpPr>
        <p:sp>
          <p:nvSpPr>
            <p:cNvPr name="Freeform 9" id="9"/>
            <p:cNvSpPr/>
            <p:nvPr/>
          </p:nvSpPr>
          <p:spPr>
            <a:xfrm flipH="false" flipV="false" rot="0">
              <a:off x="534303" y="2171019"/>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10" id="10"/>
            <p:cNvSpPr/>
            <p:nvPr/>
          </p:nvSpPr>
          <p:spPr>
            <a:xfrm flipH="false" flipV="false" rot="0">
              <a:off x="2110330" y="3809710"/>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11" id="11"/>
            <p:cNvSpPr/>
            <p:nvPr/>
          </p:nvSpPr>
          <p:spPr>
            <a:xfrm flipH="false" flipV="false" rot="0">
              <a:off x="534303" y="4609227"/>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12" id="12"/>
            <p:cNvSpPr/>
            <p:nvPr/>
          </p:nvSpPr>
          <p:spPr>
            <a:xfrm flipH="false" flipV="false" rot="0">
              <a:off x="2110330" y="1537173"/>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13" id="13"/>
            <p:cNvSpPr/>
            <p:nvPr/>
          </p:nvSpPr>
          <p:spPr>
            <a:xfrm flipH="false" flipV="false" rot="0">
              <a:off x="3619304" y="3874855"/>
              <a:ext cx="1777191" cy="1137403"/>
            </a:xfrm>
            <a:custGeom>
              <a:avLst/>
              <a:gdLst/>
              <a:ahLst/>
              <a:cxnLst/>
              <a:rect r="r" b="b" t="t" l="l"/>
              <a:pathLst>
                <a:path h="1137403" w="1777191">
                  <a:moveTo>
                    <a:pt x="0" y="0"/>
                  </a:moveTo>
                  <a:lnTo>
                    <a:pt x="1777192" y="0"/>
                  </a:lnTo>
                  <a:lnTo>
                    <a:pt x="1777192" y="1137403"/>
                  </a:lnTo>
                  <a:lnTo>
                    <a:pt x="0" y="1137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728875" y="2791279"/>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15" id="15"/>
            <p:cNvSpPr/>
            <p:nvPr/>
          </p:nvSpPr>
          <p:spPr>
            <a:xfrm flipH="false" flipV="false" rot="0">
              <a:off x="0" y="3425125"/>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728875" y="4689833"/>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7" id="17"/>
            <p:cNvSpPr/>
            <p:nvPr/>
          </p:nvSpPr>
          <p:spPr>
            <a:xfrm flipV="true">
              <a:off x="5461808" y="1681816"/>
              <a:ext cx="4884512" cy="2171514"/>
            </a:xfrm>
            <a:prstGeom prst="line">
              <a:avLst/>
            </a:prstGeom>
            <a:ln cap="flat" w="48686">
              <a:solidFill>
                <a:srgbClr val="000000"/>
              </a:solidFill>
              <a:prstDash val="solid"/>
              <a:headEnd type="none" len="sm" w="sm"/>
              <a:tailEnd type="arrow" len="sm" w="med"/>
            </a:ln>
          </p:spPr>
        </p:sp>
        <p:sp>
          <p:nvSpPr>
            <p:cNvPr name="AutoShape 18" id="18"/>
            <p:cNvSpPr/>
            <p:nvPr/>
          </p:nvSpPr>
          <p:spPr>
            <a:xfrm>
              <a:off x="5415405" y="3906917"/>
              <a:ext cx="4805638" cy="1565834"/>
            </a:xfrm>
            <a:prstGeom prst="line">
              <a:avLst/>
            </a:prstGeom>
            <a:ln cap="flat" w="48686">
              <a:solidFill>
                <a:srgbClr val="000000"/>
              </a:solidFill>
              <a:prstDash val="solid"/>
              <a:headEnd type="none" len="sm" w="sm"/>
              <a:tailEnd type="arrow" len="sm" w="med"/>
            </a:ln>
          </p:spPr>
        </p:sp>
        <p:sp>
          <p:nvSpPr>
            <p:cNvPr name="Freeform 19" id="19"/>
            <p:cNvSpPr/>
            <p:nvPr/>
          </p:nvSpPr>
          <p:spPr>
            <a:xfrm flipH="false" flipV="false" rot="0">
              <a:off x="11518753" y="3978365"/>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1583942" y="2004732"/>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21" id="21"/>
            <p:cNvSpPr/>
            <p:nvPr/>
          </p:nvSpPr>
          <p:spPr>
            <a:xfrm flipH="false" flipV="false" rot="0">
              <a:off x="10292375" y="578483"/>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22" id="22"/>
            <p:cNvSpPr/>
            <p:nvPr/>
          </p:nvSpPr>
          <p:spPr>
            <a:xfrm flipH="false" flipV="false" rot="0">
              <a:off x="10585046" y="1365754"/>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23" id="23"/>
            <p:cNvSpPr/>
            <p:nvPr/>
          </p:nvSpPr>
          <p:spPr>
            <a:xfrm flipH="false" flipV="false" rot="0">
              <a:off x="12386451" y="1047970"/>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24" id="24"/>
            <p:cNvSpPr/>
            <p:nvPr/>
          </p:nvSpPr>
          <p:spPr>
            <a:xfrm flipH="false" flipV="false" rot="0">
              <a:off x="11191447" y="191419"/>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25" id="25"/>
            <p:cNvSpPr/>
            <p:nvPr/>
          </p:nvSpPr>
          <p:spPr>
            <a:xfrm flipH="false" flipV="false" rot="0">
              <a:off x="10657576" y="5077402"/>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727852" y="5796313"/>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3701609" y="731908"/>
              <a:ext cx="1798145" cy="1267692"/>
            </a:xfrm>
            <a:custGeom>
              <a:avLst/>
              <a:gdLst/>
              <a:ahLst/>
              <a:cxnLst/>
              <a:rect r="r" b="b" t="t" l="l"/>
              <a:pathLst>
                <a:path h="1267692" w="1798145">
                  <a:moveTo>
                    <a:pt x="0" y="0"/>
                  </a:moveTo>
                  <a:lnTo>
                    <a:pt x="1798144" y="0"/>
                  </a:lnTo>
                  <a:lnTo>
                    <a:pt x="1798144" y="1267692"/>
                  </a:lnTo>
                  <a:lnTo>
                    <a:pt x="0" y="1267692"/>
                  </a:lnTo>
                  <a:lnTo>
                    <a:pt x="0" y="0"/>
                  </a:lnTo>
                  <a:close/>
                </a:path>
              </a:pathLst>
            </a:custGeom>
            <a:blipFill>
              <a:blip r:embed="rId5"/>
              <a:stretch>
                <a:fillRect l="0" t="0" r="0" b="0"/>
              </a:stretch>
            </a:blipFill>
          </p:spPr>
        </p:sp>
        <p:sp>
          <p:nvSpPr>
            <p:cNvPr name="Freeform 28" id="28"/>
            <p:cNvSpPr/>
            <p:nvPr/>
          </p:nvSpPr>
          <p:spPr>
            <a:xfrm flipH="false" flipV="false" rot="0">
              <a:off x="13382086" y="1846175"/>
              <a:ext cx="1798145" cy="1267692"/>
            </a:xfrm>
            <a:custGeom>
              <a:avLst/>
              <a:gdLst/>
              <a:ahLst/>
              <a:cxnLst/>
              <a:rect r="r" b="b" t="t" l="l"/>
              <a:pathLst>
                <a:path h="1267692" w="1798145">
                  <a:moveTo>
                    <a:pt x="0" y="0"/>
                  </a:moveTo>
                  <a:lnTo>
                    <a:pt x="1798145" y="0"/>
                  </a:lnTo>
                  <a:lnTo>
                    <a:pt x="1798145" y="1267692"/>
                  </a:lnTo>
                  <a:lnTo>
                    <a:pt x="0" y="1267692"/>
                  </a:lnTo>
                  <a:lnTo>
                    <a:pt x="0" y="0"/>
                  </a:lnTo>
                  <a:close/>
                </a:path>
              </a:pathLst>
            </a:custGeom>
            <a:blipFill>
              <a:blip r:embed="rId5"/>
              <a:stretch>
                <a:fillRect l="0" t="0" r="0" b="0"/>
              </a:stretch>
            </a:blipFill>
          </p:spPr>
        </p:sp>
        <p:sp>
          <p:nvSpPr>
            <p:cNvPr name="Freeform 29" id="29"/>
            <p:cNvSpPr/>
            <p:nvPr/>
          </p:nvSpPr>
          <p:spPr>
            <a:xfrm flipH="false" flipV="false" rot="0">
              <a:off x="12176009" y="4919510"/>
              <a:ext cx="1728875" cy="1106480"/>
            </a:xfrm>
            <a:custGeom>
              <a:avLst/>
              <a:gdLst/>
              <a:ahLst/>
              <a:cxnLst/>
              <a:rect r="r" b="b" t="t" l="l"/>
              <a:pathLst>
                <a:path h="1106480" w="1728875">
                  <a:moveTo>
                    <a:pt x="0" y="0"/>
                  </a:moveTo>
                  <a:lnTo>
                    <a:pt x="1728875" y="0"/>
                  </a:lnTo>
                  <a:lnTo>
                    <a:pt x="1728875" y="1106480"/>
                  </a:lnTo>
                  <a:lnTo>
                    <a:pt x="0" y="110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15889238" y="0"/>
              <a:ext cx="5730582" cy="3272424"/>
            </a:xfrm>
            <a:custGeom>
              <a:avLst/>
              <a:gdLst/>
              <a:ahLst/>
              <a:cxnLst/>
              <a:rect r="r" b="b" t="t" l="l"/>
              <a:pathLst>
                <a:path h="3272424" w="5730582">
                  <a:moveTo>
                    <a:pt x="0" y="0"/>
                  </a:moveTo>
                  <a:lnTo>
                    <a:pt x="5730582" y="0"/>
                  </a:lnTo>
                  <a:lnTo>
                    <a:pt x="5730582" y="3272424"/>
                  </a:lnTo>
                  <a:lnTo>
                    <a:pt x="0" y="3272424"/>
                  </a:lnTo>
                  <a:lnTo>
                    <a:pt x="0" y="0"/>
                  </a:lnTo>
                  <a:close/>
                </a:path>
              </a:pathLst>
            </a:custGeom>
            <a:blipFill>
              <a:blip r:embed="rId8"/>
              <a:stretch>
                <a:fillRect l="0" t="0" r="0" b="0"/>
              </a:stretch>
            </a:blipFill>
          </p:spPr>
        </p:sp>
        <p:sp>
          <p:nvSpPr>
            <p:cNvPr name="Freeform 31" id="31"/>
            <p:cNvSpPr/>
            <p:nvPr/>
          </p:nvSpPr>
          <p:spPr>
            <a:xfrm flipH="false" flipV="false" rot="0">
              <a:off x="15889238" y="4058971"/>
              <a:ext cx="5751562" cy="2124911"/>
            </a:xfrm>
            <a:custGeom>
              <a:avLst/>
              <a:gdLst/>
              <a:ahLst/>
              <a:cxnLst/>
              <a:rect r="r" b="b" t="t" l="l"/>
              <a:pathLst>
                <a:path h="2124911" w="5751562">
                  <a:moveTo>
                    <a:pt x="0" y="0"/>
                  </a:moveTo>
                  <a:lnTo>
                    <a:pt x="5751562" y="0"/>
                  </a:lnTo>
                  <a:lnTo>
                    <a:pt x="5751562" y="2124911"/>
                  </a:lnTo>
                  <a:lnTo>
                    <a:pt x="0" y="2124911"/>
                  </a:lnTo>
                  <a:lnTo>
                    <a:pt x="0" y="0"/>
                  </a:lnTo>
                  <a:close/>
                </a:path>
              </a:pathLst>
            </a:custGeom>
            <a:blipFill>
              <a:blip r:embed="rId9"/>
              <a:stretch>
                <a:fillRect l="0" t="0" r="0" b="0"/>
              </a:stretch>
            </a:blipFill>
          </p:spPr>
        </p:sp>
      </p:grpSp>
      <p:sp>
        <p:nvSpPr>
          <p:cNvPr name="TextBox 32" id="32"/>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
        <p:nvSpPr>
          <p:cNvPr name="TextBox 33" id="33"/>
          <p:cNvSpPr txBox="true"/>
          <p:nvPr/>
        </p:nvSpPr>
        <p:spPr>
          <a:xfrm rot="0">
            <a:off x="1028700" y="1845184"/>
            <a:ext cx="12919061" cy="688975"/>
          </a:xfrm>
          <a:prstGeom prst="rect">
            <a:avLst/>
          </a:prstGeom>
        </p:spPr>
        <p:txBody>
          <a:bodyPr anchor="t" rtlCol="false" tIns="0" lIns="0" bIns="0" rIns="0">
            <a:spAutoFit/>
          </a:bodyPr>
          <a:lstStyle/>
          <a:p>
            <a:pPr algn="l">
              <a:lnSpc>
                <a:spcPts val="5600"/>
              </a:lnSpc>
            </a:pPr>
            <a:r>
              <a:rPr lang="en-US" sz="3500" u="sng">
                <a:solidFill>
                  <a:srgbClr val="000000"/>
                </a:solidFill>
                <a:latin typeface="Arimo"/>
                <a:ea typeface="Arimo"/>
                <a:cs typeface="Arimo"/>
                <a:sym typeface="Arimo"/>
              </a:rPr>
              <a:t>Example: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grpSp>
        <p:nvGrpSpPr>
          <p:cNvPr name="Group 9" id="9"/>
          <p:cNvGrpSpPr/>
          <p:nvPr/>
        </p:nvGrpSpPr>
        <p:grpSpPr>
          <a:xfrm rot="0">
            <a:off x="681178" y="1659093"/>
            <a:ext cx="15920438" cy="8269278"/>
            <a:chOff x="0" y="0"/>
            <a:chExt cx="21227251" cy="11025704"/>
          </a:xfrm>
        </p:grpSpPr>
        <p:sp>
          <p:nvSpPr>
            <p:cNvPr name="Freeform 10" id="10"/>
            <p:cNvSpPr/>
            <p:nvPr/>
          </p:nvSpPr>
          <p:spPr>
            <a:xfrm flipH="false" flipV="false" rot="0">
              <a:off x="4242952" y="0"/>
              <a:ext cx="5657740" cy="10474771"/>
            </a:xfrm>
            <a:custGeom>
              <a:avLst/>
              <a:gdLst/>
              <a:ahLst/>
              <a:cxnLst/>
              <a:rect r="r" b="b" t="t" l="l"/>
              <a:pathLst>
                <a:path h="10474771" w="5657740">
                  <a:moveTo>
                    <a:pt x="0" y="0"/>
                  </a:moveTo>
                  <a:lnTo>
                    <a:pt x="5657740" y="0"/>
                  </a:lnTo>
                  <a:lnTo>
                    <a:pt x="5657740" y="10474771"/>
                  </a:lnTo>
                  <a:lnTo>
                    <a:pt x="0" y="10474771"/>
                  </a:lnTo>
                  <a:lnTo>
                    <a:pt x="0" y="0"/>
                  </a:lnTo>
                  <a:close/>
                </a:path>
              </a:pathLst>
            </a:custGeom>
            <a:blipFill>
              <a:blip r:embed="rId5"/>
              <a:stretch>
                <a:fillRect l="0" t="0" r="0" b="0"/>
              </a:stretch>
            </a:blipFill>
          </p:spPr>
        </p:sp>
        <p:sp>
          <p:nvSpPr>
            <p:cNvPr name="Freeform 11" id="11"/>
            <p:cNvSpPr/>
            <p:nvPr/>
          </p:nvSpPr>
          <p:spPr>
            <a:xfrm flipH="false" flipV="false" rot="0">
              <a:off x="13073149" y="0"/>
              <a:ext cx="5566353" cy="1651263"/>
            </a:xfrm>
            <a:custGeom>
              <a:avLst/>
              <a:gdLst/>
              <a:ahLst/>
              <a:cxnLst/>
              <a:rect r="r" b="b" t="t" l="l"/>
              <a:pathLst>
                <a:path h="1651263" w="5566353">
                  <a:moveTo>
                    <a:pt x="0" y="0"/>
                  </a:moveTo>
                  <a:lnTo>
                    <a:pt x="5566353" y="0"/>
                  </a:lnTo>
                  <a:lnTo>
                    <a:pt x="5566353" y="1651263"/>
                  </a:lnTo>
                  <a:lnTo>
                    <a:pt x="0" y="1651263"/>
                  </a:lnTo>
                  <a:lnTo>
                    <a:pt x="0" y="0"/>
                  </a:lnTo>
                  <a:close/>
                </a:path>
              </a:pathLst>
            </a:custGeom>
            <a:blipFill>
              <a:blip r:embed="rId6"/>
              <a:stretch>
                <a:fillRect l="0" t="0" r="0" b="0"/>
              </a:stretch>
            </a:blipFill>
          </p:spPr>
        </p:sp>
        <p:sp>
          <p:nvSpPr>
            <p:cNvPr name="Freeform 12" id="12"/>
            <p:cNvSpPr/>
            <p:nvPr/>
          </p:nvSpPr>
          <p:spPr>
            <a:xfrm flipH="false" flipV="false" rot="0">
              <a:off x="11212792" y="2732298"/>
              <a:ext cx="7619784" cy="1007213"/>
            </a:xfrm>
            <a:custGeom>
              <a:avLst/>
              <a:gdLst/>
              <a:ahLst/>
              <a:cxnLst/>
              <a:rect r="r" b="b" t="t" l="l"/>
              <a:pathLst>
                <a:path h="1007213" w="7619784">
                  <a:moveTo>
                    <a:pt x="0" y="0"/>
                  </a:moveTo>
                  <a:lnTo>
                    <a:pt x="7619784" y="0"/>
                  </a:lnTo>
                  <a:lnTo>
                    <a:pt x="7619784" y="1007212"/>
                  </a:lnTo>
                  <a:lnTo>
                    <a:pt x="0" y="1007212"/>
                  </a:lnTo>
                  <a:lnTo>
                    <a:pt x="0" y="0"/>
                  </a:lnTo>
                  <a:close/>
                </a:path>
              </a:pathLst>
            </a:custGeom>
            <a:blipFill>
              <a:blip r:embed="rId7"/>
              <a:stretch>
                <a:fillRect l="0" t="0" r="0" b="0"/>
              </a:stretch>
            </a:blipFill>
          </p:spPr>
        </p:sp>
        <p:sp>
          <p:nvSpPr>
            <p:cNvPr name="Freeform 13" id="13"/>
            <p:cNvSpPr/>
            <p:nvPr/>
          </p:nvSpPr>
          <p:spPr>
            <a:xfrm flipH="false" flipV="false" rot="0">
              <a:off x="94265" y="3043324"/>
              <a:ext cx="3545272" cy="925835"/>
            </a:xfrm>
            <a:custGeom>
              <a:avLst/>
              <a:gdLst/>
              <a:ahLst/>
              <a:cxnLst/>
              <a:rect r="r" b="b" t="t" l="l"/>
              <a:pathLst>
                <a:path h="925835" w="3545272">
                  <a:moveTo>
                    <a:pt x="0" y="0"/>
                  </a:moveTo>
                  <a:lnTo>
                    <a:pt x="3545272" y="0"/>
                  </a:lnTo>
                  <a:lnTo>
                    <a:pt x="3545272" y="925835"/>
                  </a:lnTo>
                  <a:lnTo>
                    <a:pt x="0" y="925835"/>
                  </a:lnTo>
                  <a:lnTo>
                    <a:pt x="0" y="0"/>
                  </a:lnTo>
                  <a:close/>
                </a:path>
              </a:pathLst>
            </a:custGeom>
            <a:blipFill>
              <a:blip r:embed="rId8"/>
              <a:stretch>
                <a:fillRect l="0" t="0" r="0" b="0"/>
              </a:stretch>
            </a:blipFill>
          </p:spPr>
        </p:sp>
        <p:sp>
          <p:nvSpPr>
            <p:cNvPr name="Freeform 14" id="14"/>
            <p:cNvSpPr/>
            <p:nvPr/>
          </p:nvSpPr>
          <p:spPr>
            <a:xfrm flipH="false" flipV="false" rot="0">
              <a:off x="94265" y="20774"/>
              <a:ext cx="4148688" cy="3260977"/>
            </a:xfrm>
            <a:custGeom>
              <a:avLst/>
              <a:gdLst/>
              <a:ahLst/>
              <a:cxnLst/>
              <a:rect r="r" b="b" t="t" l="l"/>
              <a:pathLst>
                <a:path h="3260977" w="4148688">
                  <a:moveTo>
                    <a:pt x="0" y="0"/>
                  </a:moveTo>
                  <a:lnTo>
                    <a:pt x="4148687" y="0"/>
                  </a:lnTo>
                  <a:lnTo>
                    <a:pt x="4148687" y="3260977"/>
                  </a:lnTo>
                  <a:lnTo>
                    <a:pt x="0" y="3260977"/>
                  </a:lnTo>
                  <a:lnTo>
                    <a:pt x="0" y="0"/>
                  </a:lnTo>
                  <a:close/>
                </a:path>
              </a:pathLst>
            </a:custGeom>
            <a:blipFill>
              <a:blip r:embed="rId9"/>
              <a:stretch>
                <a:fillRect l="0" t="0" r="0" b="0"/>
              </a:stretch>
            </a:blipFill>
          </p:spPr>
        </p:sp>
        <p:sp>
          <p:nvSpPr>
            <p:cNvPr name="Freeform 15" id="15"/>
            <p:cNvSpPr/>
            <p:nvPr/>
          </p:nvSpPr>
          <p:spPr>
            <a:xfrm flipH="false" flipV="false" rot="0">
              <a:off x="0" y="7103539"/>
              <a:ext cx="4057146" cy="3113624"/>
            </a:xfrm>
            <a:custGeom>
              <a:avLst/>
              <a:gdLst/>
              <a:ahLst/>
              <a:cxnLst/>
              <a:rect r="r" b="b" t="t" l="l"/>
              <a:pathLst>
                <a:path h="3113624" w="4057146">
                  <a:moveTo>
                    <a:pt x="0" y="0"/>
                  </a:moveTo>
                  <a:lnTo>
                    <a:pt x="4057146" y="0"/>
                  </a:lnTo>
                  <a:lnTo>
                    <a:pt x="4057146" y="3113624"/>
                  </a:lnTo>
                  <a:lnTo>
                    <a:pt x="0" y="3113624"/>
                  </a:lnTo>
                  <a:lnTo>
                    <a:pt x="0" y="0"/>
                  </a:lnTo>
                  <a:close/>
                </a:path>
              </a:pathLst>
            </a:custGeom>
            <a:blipFill>
              <a:blip r:embed="rId10"/>
              <a:stretch>
                <a:fillRect l="0" t="0" r="0" b="0"/>
              </a:stretch>
            </a:blipFill>
          </p:spPr>
        </p:sp>
        <p:sp>
          <p:nvSpPr>
            <p:cNvPr name="Freeform 16" id="16"/>
            <p:cNvSpPr/>
            <p:nvPr/>
          </p:nvSpPr>
          <p:spPr>
            <a:xfrm flipH="false" flipV="false" rot="0">
              <a:off x="94265" y="10011119"/>
              <a:ext cx="3720144" cy="1014585"/>
            </a:xfrm>
            <a:custGeom>
              <a:avLst/>
              <a:gdLst/>
              <a:ahLst/>
              <a:cxnLst/>
              <a:rect r="r" b="b" t="t" l="l"/>
              <a:pathLst>
                <a:path h="1014585" w="3720144">
                  <a:moveTo>
                    <a:pt x="0" y="0"/>
                  </a:moveTo>
                  <a:lnTo>
                    <a:pt x="3720143" y="0"/>
                  </a:lnTo>
                  <a:lnTo>
                    <a:pt x="3720143" y="1014585"/>
                  </a:lnTo>
                  <a:lnTo>
                    <a:pt x="0" y="1014585"/>
                  </a:lnTo>
                  <a:lnTo>
                    <a:pt x="0" y="0"/>
                  </a:lnTo>
                  <a:close/>
                </a:path>
              </a:pathLst>
            </a:custGeom>
            <a:blipFill>
              <a:blip r:embed="rId11"/>
              <a:stretch>
                <a:fillRect l="0" t="0" r="0" b="0"/>
              </a:stretch>
            </a:blipFill>
          </p:spPr>
        </p:sp>
        <p:sp>
          <p:nvSpPr>
            <p:cNvPr name="Freeform 17" id="17"/>
            <p:cNvSpPr/>
            <p:nvPr/>
          </p:nvSpPr>
          <p:spPr>
            <a:xfrm flipH="false" flipV="false" rot="0">
              <a:off x="11229109" y="5008791"/>
              <a:ext cx="7426709" cy="891790"/>
            </a:xfrm>
            <a:custGeom>
              <a:avLst/>
              <a:gdLst/>
              <a:ahLst/>
              <a:cxnLst/>
              <a:rect r="r" b="b" t="t" l="l"/>
              <a:pathLst>
                <a:path h="891790" w="7426709">
                  <a:moveTo>
                    <a:pt x="0" y="0"/>
                  </a:moveTo>
                  <a:lnTo>
                    <a:pt x="7426709" y="0"/>
                  </a:lnTo>
                  <a:lnTo>
                    <a:pt x="7426709" y="891790"/>
                  </a:lnTo>
                  <a:lnTo>
                    <a:pt x="0" y="891790"/>
                  </a:lnTo>
                  <a:lnTo>
                    <a:pt x="0" y="0"/>
                  </a:lnTo>
                  <a:close/>
                </a:path>
              </a:pathLst>
            </a:custGeom>
            <a:blipFill>
              <a:blip r:embed="rId12"/>
              <a:stretch>
                <a:fillRect l="0" t="0" r="0" b="0"/>
              </a:stretch>
            </a:blipFill>
          </p:spPr>
        </p:sp>
        <p:sp>
          <p:nvSpPr>
            <p:cNvPr name="Freeform 18" id="18"/>
            <p:cNvSpPr/>
            <p:nvPr/>
          </p:nvSpPr>
          <p:spPr>
            <a:xfrm flipH="false" flipV="false" rot="0">
              <a:off x="18775230" y="3043324"/>
              <a:ext cx="1435307" cy="733255"/>
            </a:xfrm>
            <a:custGeom>
              <a:avLst/>
              <a:gdLst/>
              <a:ahLst/>
              <a:cxnLst/>
              <a:rect r="r" b="b" t="t" l="l"/>
              <a:pathLst>
                <a:path h="733255" w="1435307">
                  <a:moveTo>
                    <a:pt x="0" y="0"/>
                  </a:moveTo>
                  <a:lnTo>
                    <a:pt x="1435307" y="0"/>
                  </a:lnTo>
                  <a:lnTo>
                    <a:pt x="1435307" y="733254"/>
                  </a:lnTo>
                  <a:lnTo>
                    <a:pt x="0" y="733254"/>
                  </a:lnTo>
                  <a:lnTo>
                    <a:pt x="0" y="0"/>
                  </a:lnTo>
                  <a:close/>
                </a:path>
              </a:pathLst>
            </a:custGeom>
            <a:blipFill>
              <a:blip r:embed="rId13"/>
              <a:stretch>
                <a:fillRect l="0" t="0" r="0" b="0"/>
              </a:stretch>
            </a:blipFill>
          </p:spPr>
        </p:sp>
        <p:sp>
          <p:nvSpPr>
            <p:cNvPr name="Freeform 19" id="19"/>
            <p:cNvSpPr/>
            <p:nvPr/>
          </p:nvSpPr>
          <p:spPr>
            <a:xfrm flipH="false" flipV="false" rot="0">
              <a:off x="18639502" y="5237386"/>
              <a:ext cx="1706763" cy="686416"/>
            </a:xfrm>
            <a:custGeom>
              <a:avLst/>
              <a:gdLst/>
              <a:ahLst/>
              <a:cxnLst/>
              <a:rect r="r" b="b" t="t" l="l"/>
              <a:pathLst>
                <a:path h="686416" w="1706763">
                  <a:moveTo>
                    <a:pt x="0" y="0"/>
                  </a:moveTo>
                  <a:lnTo>
                    <a:pt x="1706763" y="0"/>
                  </a:lnTo>
                  <a:lnTo>
                    <a:pt x="1706763" y="686415"/>
                  </a:lnTo>
                  <a:lnTo>
                    <a:pt x="0" y="686415"/>
                  </a:lnTo>
                  <a:lnTo>
                    <a:pt x="0" y="0"/>
                  </a:lnTo>
                  <a:close/>
                </a:path>
              </a:pathLst>
            </a:custGeom>
            <a:blipFill>
              <a:blip r:embed="rId14"/>
              <a:stretch>
                <a:fillRect l="0" t="0" r="0" b="0"/>
              </a:stretch>
            </a:blipFill>
          </p:spPr>
        </p:sp>
        <p:sp>
          <p:nvSpPr>
            <p:cNvPr name="Freeform 20" id="20"/>
            <p:cNvSpPr/>
            <p:nvPr/>
          </p:nvSpPr>
          <p:spPr>
            <a:xfrm flipH="false" flipV="false" rot="0">
              <a:off x="14408875" y="7668345"/>
              <a:ext cx="4942139" cy="1502074"/>
            </a:xfrm>
            <a:custGeom>
              <a:avLst/>
              <a:gdLst/>
              <a:ahLst/>
              <a:cxnLst/>
              <a:rect r="r" b="b" t="t" l="l"/>
              <a:pathLst>
                <a:path h="1502074" w="4942139">
                  <a:moveTo>
                    <a:pt x="0" y="0"/>
                  </a:moveTo>
                  <a:lnTo>
                    <a:pt x="4942140" y="0"/>
                  </a:lnTo>
                  <a:lnTo>
                    <a:pt x="4942140" y="1502073"/>
                  </a:lnTo>
                  <a:lnTo>
                    <a:pt x="0" y="1502073"/>
                  </a:lnTo>
                  <a:lnTo>
                    <a:pt x="0" y="0"/>
                  </a:lnTo>
                  <a:close/>
                </a:path>
              </a:pathLst>
            </a:custGeom>
            <a:blipFill>
              <a:blip r:embed="rId15"/>
              <a:stretch>
                <a:fillRect l="0" t="-11938" r="-3180" b="0"/>
              </a:stretch>
            </a:blipFill>
          </p:spPr>
        </p:sp>
        <p:sp>
          <p:nvSpPr>
            <p:cNvPr name="AutoShape 21" id="21"/>
            <p:cNvSpPr/>
            <p:nvPr/>
          </p:nvSpPr>
          <p:spPr>
            <a:xfrm>
              <a:off x="16879945" y="5900581"/>
              <a:ext cx="0" cy="1767764"/>
            </a:xfrm>
            <a:prstGeom prst="line">
              <a:avLst/>
            </a:prstGeom>
            <a:ln cap="flat" w="50800">
              <a:solidFill>
                <a:srgbClr val="000000"/>
              </a:solidFill>
              <a:prstDash val="solid"/>
              <a:headEnd type="none" len="sm" w="sm"/>
              <a:tailEnd type="arrow" len="sm" w="med"/>
            </a:ln>
          </p:spPr>
        </p:sp>
        <p:sp>
          <p:nvSpPr>
            <p:cNvPr name="Freeform 22" id="22"/>
            <p:cNvSpPr/>
            <p:nvPr/>
          </p:nvSpPr>
          <p:spPr>
            <a:xfrm flipH="false" flipV="false" rot="0">
              <a:off x="19351015" y="7668345"/>
              <a:ext cx="1876236" cy="1322747"/>
            </a:xfrm>
            <a:custGeom>
              <a:avLst/>
              <a:gdLst/>
              <a:ahLst/>
              <a:cxnLst/>
              <a:rect r="r" b="b" t="t" l="l"/>
              <a:pathLst>
                <a:path h="1322747" w="1876236">
                  <a:moveTo>
                    <a:pt x="0" y="0"/>
                  </a:moveTo>
                  <a:lnTo>
                    <a:pt x="1876236" y="0"/>
                  </a:lnTo>
                  <a:lnTo>
                    <a:pt x="1876236" y="1322746"/>
                  </a:lnTo>
                  <a:lnTo>
                    <a:pt x="0" y="1322746"/>
                  </a:lnTo>
                  <a:lnTo>
                    <a:pt x="0" y="0"/>
                  </a:lnTo>
                  <a:close/>
                </a:path>
              </a:pathLst>
            </a:custGeom>
            <a:blipFill>
              <a:blip r:embed="rId16"/>
              <a:stretch>
                <a:fillRect l="0" t="0" r="0" b="0"/>
              </a:stretch>
            </a:blipFill>
          </p:spPr>
        </p:sp>
        <p:sp>
          <p:nvSpPr>
            <p:cNvPr name="TextBox 23" id="23"/>
            <p:cNvSpPr txBox="true"/>
            <p:nvPr/>
          </p:nvSpPr>
          <p:spPr>
            <a:xfrm rot="5400000">
              <a:off x="15488722" y="3871422"/>
              <a:ext cx="203517" cy="1135592"/>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rimo Bold"/>
                  <a:ea typeface="Arimo Bold"/>
                  <a:cs typeface="Arimo Bold"/>
                  <a:sym typeface="Arimo Bold"/>
                </a:rPr>
                <a:t>&gt;</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grpSp>
        <p:nvGrpSpPr>
          <p:cNvPr name="Group 9" id="9"/>
          <p:cNvGrpSpPr/>
          <p:nvPr/>
        </p:nvGrpSpPr>
        <p:grpSpPr>
          <a:xfrm rot="0">
            <a:off x="304958" y="1803894"/>
            <a:ext cx="17642041" cy="8269278"/>
            <a:chOff x="0" y="0"/>
            <a:chExt cx="23522721" cy="11025704"/>
          </a:xfrm>
        </p:grpSpPr>
        <p:sp>
          <p:nvSpPr>
            <p:cNvPr name="Freeform 10" id="10"/>
            <p:cNvSpPr/>
            <p:nvPr/>
          </p:nvSpPr>
          <p:spPr>
            <a:xfrm flipH="false" flipV="false" rot="0">
              <a:off x="11525761" y="20774"/>
              <a:ext cx="9017379" cy="1003790"/>
            </a:xfrm>
            <a:custGeom>
              <a:avLst/>
              <a:gdLst/>
              <a:ahLst/>
              <a:cxnLst/>
              <a:rect r="r" b="b" t="t" l="l"/>
              <a:pathLst>
                <a:path h="1003790" w="9017379">
                  <a:moveTo>
                    <a:pt x="0" y="0"/>
                  </a:moveTo>
                  <a:lnTo>
                    <a:pt x="9017380" y="0"/>
                  </a:lnTo>
                  <a:lnTo>
                    <a:pt x="9017380" y="1003790"/>
                  </a:lnTo>
                  <a:lnTo>
                    <a:pt x="0" y="1003790"/>
                  </a:lnTo>
                  <a:lnTo>
                    <a:pt x="0" y="0"/>
                  </a:lnTo>
                  <a:close/>
                </a:path>
              </a:pathLst>
            </a:custGeom>
            <a:blipFill>
              <a:blip r:embed="rId5"/>
              <a:stretch>
                <a:fillRect l="0" t="0" r="0" b="0"/>
              </a:stretch>
            </a:blipFill>
          </p:spPr>
        </p:sp>
        <p:sp>
          <p:nvSpPr>
            <p:cNvPr name="Freeform 11" id="11"/>
            <p:cNvSpPr/>
            <p:nvPr/>
          </p:nvSpPr>
          <p:spPr>
            <a:xfrm flipH="false" flipV="false" rot="0">
              <a:off x="4242952" y="0"/>
              <a:ext cx="5657740" cy="10474771"/>
            </a:xfrm>
            <a:custGeom>
              <a:avLst/>
              <a:gdLst/>
              <a:ahLst/>
              <a:cxnLst/>
              <a:rect r="r" b="b" t="t" l="l"/>
              <a:pathLst>
                <a:path h="10474771" w="5657740">
                  <a:moveTo>
                    <a:pt x="0" y="0"/>
                  </a:moveTo>
                  <a:lnTo>
                    <a:pt x="5657740" y="0"/>
                  </a:lnTo>
                  <a:lnTo>
                    <a:pt x="5657740" y="10474771"/>
                  </a:lnTo>
                  <a:lnTo>
                    <a:pt x="0" y="10474771"/>
                  </a:lnTo>
                  <a:lnTo>
                    <a:pt x="0" y="0"/>
                  </a:lnTo>
                  <a:close/>
                </a:path>
              </a:pathLst>
            </a:custGeom>
            <a:blipFill>
              <a:blip r:embed="rId6"/>
              <a:stretch>
                <a:fillRect l="0" t="0" r="0" b="0"/>
              </a:stretch>
            </a:blipFill>
          </p:spPr>
        </p:sp>
        <p:sp>
          <p:nvSpPr>
            <p:cNvPr name="Freeform 12" id="12"/>
            <p:cNvSpPr/>
            <p:nvPr/>
          </p:nvSpPr>
          <p:spPr>
            <a:xfrm flipH="false" flipV="false" rot="0">
              <a:off x="94265" y="3043324"/>
              <a:ext cx="3545272" cy="925835"/>
            </a:xfrm>
            <a:custGeom>
              <a:avLst/>
              <a:gdLst/>
              <a:ahLst/>
              <a:cxnLst/>
              <a:rect r="r" b="b" t="t" l="l"/>
              <a:pathLst>
                <a:path h="925835" w="3545272">
                  <a:moveTo>
                    <a:pt x="0" y="0"/>
                  </a:moveTo>
                  <a:lnTo>
                    <a:pt x="3545272" y="0"/>
                  </a:lnTo>
                  <a:lnTo>
                    <a:pt x="3545272" y="925835"/>
                  </a:lnTo>
                  <a:lnTo>
                    <a:pt x="0" y="925835"/>
                  </a:lnTo>
                  <a:lnTo>
                    <a:pt x="0" y="0"/>
                  </a:lnTo>
                  <a:close/>
                </a:path>
              </a:pathLst>
            </a:custGeom>
            <a:blipFill>
              <a:blip r:embed="rId7"/>
              <a:stretch>
                <a:fillRect l="0" t="0" r="0" b="0"/>
              </a:stretch>
            </a:blipFill>
          </p:spPr>
        </p:sp>
        <p:sp>
          <p:nvSpPr>
            <p:cNvPr name="Freeform 13" id="13"/>
            <p:cNvSpPr/>
            <p:nvPr/>
          </p:nvSpPr>
          <p:spPr>
            <a:xfrm flipH="false" flipV="false" rot="0">
              <a:off x="94265" y="20774"/>
              <a:ext cx="4148688" cy="3260977"/>
            </a:xfrm>
            <a:custGeom>
              <a:avLst/>
              <a:gdLst/>
              <a:ahLst/>
              <a:cxnLst/>
              <a:rect r="r" b="b" t="t" l="l"/>
              <a:pathLst>
                <a:path h="3260977" w="4148688">
                  <a:moveTo>
                    <a:pt x="0" y="0"/>
                  </a:moveTo>
                  <a:lnTo>
                    <a:pt x="4148687" y="0"/>
                  </a:lnTo>
                  <a:lnTo>
                    <a:pt x="4148687" y="3260977"/>
                  </a:lnTo>
                  <a:lnTo>
                    <a:pt x="0" y="3260977"/>
                  </a:lnTo>
                  <a:lnTo>
                    <a:pt x="0" y="0"/>
                  </a:lnTo>
                  <a:close/>
                </a:path>
              </a:pathLst>
            </a:custGeom>
            <a:blipFill>
              <a:blip r:embed="rId8"/>
              <a:stretch>
                <a:fillRect l="0" t="0" r="0" b="0"/>
              </a:stretch>
            </a:blipFill>
          </p:spPr>
        </p:sp>
        <p:sp>
          <p:nvSpPr>
            <p:cNvPr name="Freeform 14" id="14"/>
            <p:cNvSpPr/>
            <p:nvPr/>
          </p:nvSpPr>
          <p:spPr>
            <a:xfrm flipH="false" flipV="false" rot="0">
              <a:off x="0" y="7103539"/>
              <a:ext cx="4057146" cy="3113624"/>
            </a:xfrm>
            <a:custGeom>
              <a:avLst/>
              <a:gdLst/>
              <a:ahLst/>
              <a:cxnLst/>
              <a:rect r="r" b="b" t="t" l="l"/>
              <a:pathLst>
                <a:path h="3113624" w="4057146">
                  <a:moveTo>
                    <a:pt x="0" y="0"/>
                  </a:moveTo>
                  <a:lnTo>
                    <a:pt x="4057146" y="0"/>
                  </a:lnTo>
                  <a:lnTo>
                    <a:pt x="4057146" y="3113624"/>
                  </a:lnTo>
                  <a:lnTo>
                    <a:pt x="0" y="3113624"/>
                  </a:lnTo>
                  <a:lnTo>
                    <a:pt x="0" y="0"/>
                  </a:lnTo>
                  <a:close/>
                </a:path>
              </a:pathLst>
            </a:custGeom>
            <a:blipFill>
              <a:blip r:embed="rId9"/>
              <a:stretch>
                <a:fillRect l="0" t="0" r="0" b="0"/>
              </a:stretch>
            </a:blipFill>
          </p:spPr>
        </p:sp>
        <p:sp>
          <p:nvSpPr>
            <p:cNvPr name="Freeform 15" id="15"/>
            <p:cNvSpPr/>
            <p:nvPr/>
          </p:nvSpPr>
          <p:spPr>
            <a:xfrm flipH="false" flipV="false" rot="0">
              <a:off x="94265" y="10011119"/>
              <a:ext cx="3720144" cy="1014585"/>
            </a:xfrm>
            <a:custGeom>
              <a:avLst/>
              <a:gdLst/>
              <a:ahLst/>
              <a:cxnLst/>
              <a:rect r="r" b="b" t="t" l="l"/>
              <a:pathLst>
                <a:path h="1014585" w="3720144">
                  <a:moveTo>
                    <a:pt x="0" y="0"/>
                  </a:moveTo>
                  <a:lnTo>
                    <a:pt x="3720143" y="0"/>
                  </a:lnTo>
                  <a:lnTo>
                    <a:pt x="3720143" y="1014585"/>
                  </a:lnTo>
                  <a:lnTo>
                    <a:pt x="0" y="1014585"/>
                  </a:lnTo>
                  <a:lnTo>
                    <a:pt x="0" y="0"/>
                  </a:lnTo>
                  <a:close/>
                </a:path>
              </a:pathLst>
            </a:custGeom>
            <a:blipFill>
              <a:blip r:embed="rId10"/>
              <a:stretch>
                <a:fillRect l="0" t="0" r="0" b="0"/>
              </a:stretch>
            </a:blipFill>
          </p:spPr>
        </p:sp>
        <p:sp>
          <p:nvSpPr>
            <p:cNvPr name="AutoShape 16" id="16"/>
            <p:cNvSpPr/>
            <p:nvPr/>
          </p:nvSpPr>
          <p:spPr>
            <a:xfrm>
              <a:off x="16879945" y="5900581"/>
              <a:ext cx="0" cy="1767764"/>
            </a:xfrm>
            <a:prstGeom prst="line">
              <a:avLst/>
            </a:prstGeom>
            <a:ln cap="flat" w="50800">
              <a:solidFill>
                <a:srgbClr val="000000"/>
              </a:solidFill>
              <a:prstDash val="solid"/>
              <a:headEnd type="none" len="sm" w="sm"/>
              <a:tailEnd type="arrow" len="sm" w="med"/>
            </a:ln>
          </p:spPr>
        </p:sp>
        <p:sp>
          <p:nvSpPr>
            <p:cNvPr name="Freeform 17" id="17"/>
            <p:cNvSpPr/>
            <p:nvPr/>
          </p:nvSpPr>
          <p:spPr>
            <a:xfrm flipH="false" flipV="false" rot="0">
              <a:off x="21646484" y="7520169"/>
              <a:ext cx="1876236" cy="1322747"/>
            </a:xfrm>
            <a:custGeom>
              <a:avLst/>
              <a:gdLst/>
              <a:ahLst/>
              <a:cxnLst/>
              <a:rect r="r" b="b" t="t" l="l"/>
              <a:pathLst>
                <a:path h="1322747" w="1876236">
                  <a:moveTo>
                    <a:pt x="0" y="0"/>
                  </a:moveTo>
                  <a:lnTo>
                    <a:pt x="1876237" y="0"/>
                  </a:lnTo>
                  <a:lnTo>
                    <a:pt x="1876237" y="1322746"/>
                  </a:lnTo>
                  <a:lnTo>
                    <a:pt x="0" y="1322746"/>
                  </a:lnTo>
                  <a:lnTo>
                    <a:pt x="0" y="0"/>
                  </a:lnTo>
                  <a:close/>
                </a:path>
              </a:pathLst>
            </a:custGeom>
            <a:blipFill>
              <a:blip r:embed="rId11"/>
              <a:stretch>
                <a:fillRect l="0" t="0" r="0" b="0"/>
              </a:stretch>
            </a:blipFill>
          </p:spPr>
        </p:sp>
        <p:sp>
          <p:nvSpPr>
            <p:cNvPr name="Freeform 18" id="18"/>
            <p:cNvSpPr/>
            <p:nvPr/>
          </p:nvSpPr>
          <p:spPr>
            <a:xfrm flipH="false" flipV="false" rot="0">
              <a:off x="10303604" y="3506241"/>
              <a:ext cx="11461694" cy="688342"/>
            </a:xfrm>
            <a:custGeom>
              <a:avLst/>
              <a:gdLst/>
              <a:ahLst/>
              <a:cxnLst/>
              <a:rect r="r" b="b" t="t" l="l"/>
              <a:pathLst>
                <a:path h="688342" w="11461694">
                  <a:moveTo>
                    <a:pt x="0" y="0"/>
                  </a:moveTo>
                  <a:lnTo>
                    <a:pt x="11461694" y="0"/>
                  </a:lnTo>
                  <a:lnTo>
                    <a:pt x="11461694" y="688342"/>
                  </a:lnTo>
                  <a:lnTo>
                    <a:pt x="0" y="688342"/>
                  </a:lnTo>
                  <a:lnTo>
                    <a:pt x="0" y="0"/>
                  </a:lnTo>
                  <a:close/>
                </a:path>
              </a:pathLst>
            </a:custGeom>
            <a:blipFill>
              <a:blip r:embed="rId12"/>
              <a:stretch>
                <a:fillRect l="0" t="0" r="0" b="0"/>
              </a:stretch>
            </a:blipFill>
          </p:spPr>
        </p:sp>
        <p:sp>
          <p:nvSpPr>
            <p:cNvPr name="Freeform 19" id="19"/>
            <p:cNvSpPr/>
            <p:nvPr/>
          </p:nvSpPr>
          <p:spPr>
            <a:xfrm flipH="false" flipV="false" rot="0">
              <a:off x="10508862" y="5032011"/>
              <a:ext cx="9434880" cy="619462"/>
            </a:xfrm>
            <a:custGeom>
              <a:avLst/>
              <a:gdLst/>
              <a:ahLst/>
              <a:cxnLst/>
              <a:rect r="r" b="b" t="t" l="l"/>
              <a:pathLst>
                <a:path h="619462" w="9434880">
                  <a:moveTo>
                    <a:pt x="0" y="0"/>
                  </a:moveTo>
                  <a:lnTo>
                    <a:pt x="9434880" y="0"/>
                  </a:lnTo>
                  <a:lnTo>
                    <a:pt x="9434880" y="619462"/>
                  </a:lnTo>
                  <a:lnTo>
                    <a:pt x="0" y="619462"/>
                  </a:lnTo>
                  <a:lnTo>
                    <a:pt x="0" y="0"/>
                  </a:lnTo>
                  <a:close/>
                </a:path>
              </a:pathLst>
            </a:custGeom>
            <a:blipFill>
              <a:blip r:embed="rId13"/>
              <a:stretch>
                <a:fillRect l="0" t="0" r="0" b="0"/>
              </a:stretch>
            </a:blipFill>
          </p:spPr>
        </p:sp>
        <p:sp>
          <p:nvSpPr>
            <p:cNvPr name="Freeform 20" id="20"/>
            <p:cNvSpPr/>
            <p:nvPr/>
          </p:nvSpPr>
          <p:spPr>
            <a:xfrm flipH="false" flipV="false" rot="0">
              <a:off x="12113405" y="7808045"/>
              <a:ext cx="9533079" cy="746995"/>
            </a:xfrm>
            <a:custGeom>
              <a:avLst/>
              <a:gdLst/>
              <a:ahLst/>
              <a:cxnLst/>
              <a:rect r="r" b="b" t="t" l="l"/>
              <a:pathLst>
                <a:path h="746995" w="9533079">
                  <a:moveTo>
                    <a:pt x="0" y="0"/>
                  </a:moveTo>
                  <a:lnTo>
                    <a:pt x="9533079" y="0"/>
                  </a:lnTo>
                  <a:lnTo>
                    <a:pt x="9533079" y="746995"/>
                  </a:lnTo>
                  <a:lnTo>
                    <a:pt x="0" y="746995"/>
                  </a:lnTo>
                  <a:lnTo>
                    <a:pt x="0" y="0"/>
                  </a:lnTo>
                  <a:close/>
                </a:path>
              </a:pathLst>
            </a:custGeom>
            <a:blipFill>
              <a:blip r:embed="rId14"/>
              <a:stretch>
                <a:fillRect l="0" t="0" r="0" b="0"/>
              </a:stretch>
            </a:blipFill>
          </p:spPr>
        </p:sp>
        <p:sp>
          <p:nvSpPr>
            <p:cNvPr name="TextBox 21" id="21"/>
            <p:cNvSpPr txBox="true"/>
            <p:nvPr/>
          </p:nvSpPr>
          <p:spPr>
            <a:xfrm rot="5400000">
              <a:off x="15488722" y="3871422"/>
              <a:ext cx="203517" cy="1135592"/>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rimo Bold"/>
                  <a:ea typeface="Arimo Bold"/>
                  <a:cs typeface="Arimo Bold"/>
                  <a:sym typeface="Arimo Bold"/>
                </a:rPr>
                <a:t>&gt;</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grpSp>
        <p:nvGrpSpPr>
          <p:cNvPr name="Group 8" id="8"/>
          <p:cNvGrpSpPr/>
          <p:nvPr/>
        </p:nvGrpSpPr>
        <p:grpSpPr>
          <a:xfrm rot="0">
            <a:off x="7102619" y="3206470"/>
            <a:ext cx="3801263" cy="909702"/>
            <a:chOff x="0" y="0"/>
            <a:chExt cx="5068351" cy="1212936"/>
          </a:xfrm>
        </p:grpSpPr>
        <p:sp>
          <p:nvSpPr>
            <p:cNvPr name="Freeform 9" id="9"/>
            <p:cNvSpPr/>
            <p:nvPr/>
          </p:nvSpPr>
          <p:spPr>
            <a:xfrm flipH="false" flipV="false" rot="0">
              <a:off x="0" y="0"/>
              <a:ext cx="5068351" cy="1212936"/>
            </a:xfrm>
            <a:custGeom>
              <a:avLst/>
              <a:gdLst/>
              <a:ahLst/>
              <a:cxnLst/>
              <a:rect r="r" b="b" t="t" l="l"/>
              <a:pathLst>
                <a:path h="1212936" w="5068351">
                  <a:moveTo>
                    <a:pt x="0" y="0"/>
                  </a:moveTo>
                  <a:lnTo>
                    <a:pt x="5068351" y="0"/>
                  </a:lnTo>
                  <a:lnTo>
                    <a:pt x="5068351" y="1212936"/>
                  </a:lnTo>
                  <a:lnTo>
                    <a:pt x="0" y="1212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6654414" y="6805397"/>
            <a:ext cx="4697675" cy="909702"/>
            <a:chOff x="0" y="0"/>
            <a:chExt cx="6263567" cy="1212936"/>
          </a:xfrm>
        </p:grpSpPr>
        <p:sp>
          <p:nvSpPr>
            <p:cNvPr name="Freeform 11" id="11"/>
            <p:cNvSpPr/>
            <p:nvPr/>
          </p:nvSpPr>
          <p:spPr>
            <a:xfrm flipH="false" flipV="false" rot="0">
              <a:off x="0" y="0"/>
              <a:ext cx="6263567" cy="1212936"/>
            </a:xfrm>
            <a:custGeom>
              <a:avLst/>
              <a:gdLst/>
              <a:ahLst/>
              <a:cxnLst/>
              <a:rect r="r" b="b" t="t" l="l"/>
              <a:pathLst>
                <a:path h="1212936" w="6263567">
                  <a:moveTo>
                    <a:pt x="0" y="0"/>
                  </a:moveTo>
                  <a:lnTo>
                    <a:pt x="6263567" y="0"/>
                  </a:lnTo>
                  <a:lnTo>
                    <a:pt x="6263567" y="1212936"/>
                  </a:lnTo>
                  <a:lnTo>
                    <a:pt x="0" y="1212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2" id="12"/>
          <p:cNvSpPr txBox="true"/>
          <p:nvPr/>
        </p:nvSpPr>
        <p:spPr>
          <a:xfrm rot="0">
            <a:off x="2547931" y="7896074"/>
            <a:ext cx="12833012" cy="1809750"/>
          </a:xfrm>
          <a:prstGeom prst="rect">
            <a:avLst/>
          </a:prstGeom>
        </p:spPr>
        <p:txBody>
          <a:bodyPr anchor="t" rtlCol="false" tIns="0" lIns="0" bIns="0" rIns="0">
            <a:spAutoFit/>
          </a:bodyPr>
          <a:lstStyle/>
          <a:p>
            <a:pPr algn="l">
              <a:lnSpc>
                <a:spcPts val="4800"/>
              </a:lnSpc>
            </a:pPr>
            <a:r>
              <a:rPr lang="en-US" sz="3000">
                <a:solidFill>
                  <a:srgbClr val="000000"/>
                </a:solidFill>
                <a:latin typeface="Arimo"/>
                <a:ea typeface="Arimo"/>
                <a:cs typeface="Arimo"/>
                <a:sym typeface="Arimo"/>
              </a:rPr>
              <a:t>- α (smoothing parameter) is typically a positive number, often equal to 1. </a:t>
            </a:r>
          </a:p>
          <a:p>
            <a:pPr algn="l">
              <a:lnSpc>
                <a:spcPts val="4800"/>
              </a:lnSpc>
            </a:pPr>
            <a:r>
              <a:rPr lang="en-US" sz="3000">
                <a:solidFill>
                  <a:srgbClr val="000000"/>
                </a:solidFill>
                <a:latin typeface="Arimo"/>
                <a:ea typeface="Arimo"/>
                <a:cs typeface="Arimo"/>
                <a:sym typeface="Arimo"/>
              </a:rPr>
              <a:t>- dα is added to the denominator to ensure                           ussually is total numbers of words.</a:t>
            </a:r>
          </a:p>
        </p:txBody>
      </p:sp>
      <p:sp>
        <p:nvSpPr>
          <p:cNvPr name="Freeform 13" id="13"/>
          <p:cNvSpPr/>
          <p:nvPr/>
        </p:nvSpPr>
        <p:spPr>
          <a:xfrm flipH="false" flipV="false" rot="0">
            <a:off x="9875579" y="8744773"/>
            <a:ext cx="2627707" cy="544602"/>
          </a:xfrm>
          <a:custGeom>
            <a:avLst/>
            <a:gdLst/>
            <a:ahLst/>
            <a:cxnLst/>
            <a:rect r="r" b="b" t="t" l="l"/>
            <a:pathLst>
              <a:path h="544602" w="2627707">
                <a:moveTo>
                  <a:pt x="0" y="0"/>
                </a:moveTo>
                <a:lnTo>
                  <a:pt x="2627707" y="0"/>
                </a:lnTo>
                <a:lnTo>
                  <a:pt x="2627707" y="544602"/>
                </a:lnTo>
                <a:lnTo>
                  <a:pt x="0" y="544602"/>
                </a:lnTo>
                <a:lnTo>
                  <a:pt x="0" y="0"/>
                </a:lnTo>
                <a:close/>
              </a:path>
            </a:pathLst>
          </a:custGeom>
          <a:blipFill>
            <a:blip r:embed="rId9"/>
            <a:stretch>
              <a:fillRect l="0" t="0" r="0" b="0"/>
            </a:stretch>
          </a:blipFill>
        </p:spPr>
      </p:sp>
      <p:sp>
        <p:nvSpPr>
          <p:cNvPr name="TextBox 14" id="14"/>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
        <p:nvSpPr>
          <p:cNvPr name="TextBox 15" id="15"/>
          <p:cNvSpPr txBox="true"/>
          <p:nvPr/>
        </p:nvSpPr>
        <p:spPr>
          <a:xfrm rot="0">
            <a:off x="1028700" y="1443087"/>
            <a:ext cx="6115375" cy="62547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Bold"/>
                <a:ea typeface="Arimo Bold"/>
                <a:cs typeface="Arimo Bold"/>
                <a:sym typeface="Arimo Bold"/>
              </a:rPr>
              <a:t>Multinomial Naive Bayes:</a:t>
            </a:r>
          </a:p>
        </p:txBody>
      </p:sp>
      <p:sp>
        <p:nvSpPr>
          <p:cNvPr name="TextBox 16" id="16"/>
          <p:cNvSpPr txBox="true"/>
          <p:nvPr/>
        </p:nvSpPr>
        <p:spPr>
          <a:xfrm rot="0">
            <a:off x="1796105" y="2204862"/>
            <a:ext cx="6537521" cy="688975"/>
          </a:xfrm>
          <a:prstGeom prst="rect">
            <a:avLst/>
          </a:prstGeom>
        </p:spPr>
        <p:txBody>
          <a:bodyPr anchor="t" rtlCol="false" tIns="0" lIns="0" bIns="0" rIns="0">
            <a:spAutoFit/>
          </a:bodyPr>
          <a:lstStyle/>
          <a:p>
            <a:pPr algn="l">
              <a:lnSpc>
                <a:spcPts val="5600"/>
              </a:lnSpc>
            </a:pPr>
            <a:r>
              <a:rPr lang="en-US" sz="3500">
                <a:solidFill>
                  <a:srgbClr val="000000"/>
                </a:solidFill>
                <a:latin typeface="Arimo Italics"/>
                <a:ea typeface="Arimo Italics"/>
                <a:cs typeface="Arimo Italics"/>
                <a:sym typeface="Arimo Italics"/>
              </a:rPr>
              <a:t>Probability of a word in text:</a:t>
            </a:r>
          </a:p>
        </p:txBody>
      </p:sp>
      <p:sp>
        <p:nvSpPr>
          <p:cNvPr name="TextBox 17" id="17"/>
          <p:cNvSpPr txBox="true"/>
          <p:nvPr/>
        </p:nvSpPr>
        <p:spPr>
          <a:xfrm rot="0">
            <a:off x="2337611" y="4373347"/>
            <a:ext cx="11992030" cy="1200150"/>
          </a:xfrm>
          <a:prstGeom prst="rect">
            <a:avLst/>
          </a:prstGeom>
        </p:spPr>
        <p:txBody>
          <a:bodyPr anchor="t" rtlCol="false" tIns="0" lIns="0" bIns="0" rIns="0">
            <a:spAutoFit/>
          </a:bodyPr>
          <a:lstStyle/>
          <a:p>
            <a:pPr algn="l">
              <a:lnSpc>
                <a:spcPts val="4800"/>
              </a:lnSpc>
            </a:pPr>
            <a:r>
              <a:rPr lang="en-US" sz="3000">
                <a:solidFill>
                  <a:srgbClr val="000000"/>
                </a:solidFill>
                <a:latin typeface="Arimo"/>
                <a:ea typeface="Arimo"/>
                <a:cs typeface="Arimo"/>
                <a:sym typeface="Arimo"/>
              </a:rPr>
              <a:t>- Ni is the total number of times the term xi appears in the text.</a:t>
            </a:r>
          </a:p>
          <a:p>
            <a:pPr algn="l">
              <a:lnSpc>
                <a:spcPts val="4800"/>
              </a:lnSpc>
            </a:pPr>
            <a:r>
              <a:rPr lang="en-US" sz="3000">
                <a:solidFill>
                  <a:srgbClr val="000000"/>
                </a:solidFill>
                <a:latin typeface="Arimo"/>
                <a:ea typeface="Arimo"/>
                <a:cs typeface="Arimo"/>
                <a:sym typeface="Arimo"/>
              </a:rPr>
              <a:t>- </a:t>
            </a:r>
            <a:r>
              <a:rPr lang="en-US" sz="3000">
                <a:solidFill>
                  <a:srgbClr val="000000"/>
                </a:solidFill>
                <a:latin typeface="Arimo"/>
                <a:ea typeface="Arimo"/>
                <a:cs typeface="Arimo"/>
                <a:sym typeface="Arimo"/>
              </a:rPr>
              <a:t>Nc is the total number of times all terms x1,...,xn appear in the text.</a:t>
            </a:r>
          </a:p>
        </p:txBody>
      </p:sp>
      <p:sp>
        <p:nvSpPr>
          <p:cNvPr name="TextBox 18" id="18"/>
          <p:cNvSpPr txBox="true"/>
          <p:nvPr/>
        </p:nvSpPr>
        <p:spPr>
          <a:xfrm rot="0">
            <a:off x="1796105" y="5802097"/>
            <a:ext cx="7189124" cy="688975"/>
          </a:xfrm>
          <a:prstGeom prst="rect">
            <a:avLst/>
          </a:prstGeom>
        </p:spPr>
        <p:txBody>
          <a:bodyPr anchor="t" rtlCol="false" tIns="0" lIns="0" bIns="0" rIns="0">
            <a:spAutoFit/>
          </a:bodyPr>
          <a:lstStyle/>
          <a:p>
            <a:pPr algn="l">
              <a:lnSpc>
                <a:spcPts val="5600"/>
              </a:lnSpc>
            </a:pPr>
            <a:r>
              <a:rPr lang="en-US" sz="3500">
                <a:solidFill>
                  <a:srgbClr val="000000"/>
                </a:solidFill>
                <a:latin typeface="Arimo Italics"/>
                <a:ea typeface="Arimo Italics"/>
                <a:cs typeface="Arimo Italics"/>
                <a:sym typeface="Arimo Italics"/>
              </a:rPr>
              <a:t>Laplace smoothing technique: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
        <p:nvSpPr>
          <p:cNvPr name="TextBox 9" id="9"/>
          <p:cNvSpPr txBox="true"/>
          <p:nvPr/>
        </p:nvSpPr>
        <p:spPr>
          <a:xfrm rot="0">
            <a:off x="1726133" y="2180555"/>
            <a:ext cx="12919061" cy="688975"/>
          </a:xfrm>
          <a:prstGeom prst="rect">
            <a:avLst/>
          </a:prstGeom>
        </p:spPr>
        <p:txBody>
          <a:bodyPr anchor="t" rtlCol="false" tIns="0" lIns="0" bIns="0" rIns="0">
            <a:spAutoFit/>
          </a:bodyPr>
          <a:lstStyle/>
          <a:p>
            <a:pPr algn="l">
              <a:lnSpc>
                <a:spcPts val="5600"/>
              </a:lnSpc>
            </a:pPr>
            <a:r>
              <a:rPr lang="en-US" sz="3500">
                <a:solidFill>
                  <a:srgbClr val="000000"/>
                </a:solidFill>
                <a:latin typeface="Arimo"/>
                <a:ea typeface="Arimo"/>
                <a:cs typeface="Arimo"/>
                <a:sym typeface="Arimo"/>
              </a:rPr>
              <a:t>Here, X represents the feature vector, which can be written as:</a:t>
            </a:r>
          </a:p>
        </p:txBody>
      </p:sp>
      <p:grpSp>
        <p:nvGrpSpPr>
          <p:cNvPr name="Group 10" id="10"/>
          <p:cNvGrpSpPr/>
          <p:nvPr/>
        </p:nvGrpSpPr>
        <p:grpSpPr>
          <a:xfrm rot="0">
            <a:off x="2586637" y="3431504"/>
            <a:ext cx="8115300" cy="796946"/>
            <a:chOff x="0" y="0"/>
            <a:chExt cx="10820400" cy="1062595"/>
          </a:xfrm>
        </p:grpSpPr>
        <p:sp>
          <p:nvSpPr>
            <p:cNvPr name="Freeform 11" id="11"/>
            <p:cNvSpPr/>
            <p:nvPr/>
          </p:nvSpPr>
          <p:spPr>
            <a:xfrm flipH="false" flipV="false" rot="0">
              <a:off x="0" y="0"/>
              <a:ext cx="10820400" cy="1062595"/>
            </a:xfrm>
            <a:custGeom>
              <a:avLst/>
              <a:gdLst/>
              <a:ahLst/>
              <a:cxnLst/>
              <a:rect r="r" b="b" t="t" l="l"/>
              <a:pathLst>
                <a:path h="1062595" w="10820400">
                  <a:moveTo>
                    <a:pt x="0" y="0"/>
                  </a:moveTo>
                  <a:lnTo>
                    <a:pt x="10820400" y="0"/>
                  </a:lnTo>
                  <a:lnTo>
                    <a:pt x="10820400" y="1062595"/>
                  </a:lnTo>
                  <a:lnTo>
                    <a:pt x="0" y="1062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2" id="12"/>
          <p:cNvSpPr txBox="true"/>
          <p:nvPr/>
        </p:nvSpPr>
        <p:spPr>
          <a:xfrm rot="0">
            <a:off x="1726133" y="4627868"/>
            <a:ext cx="12919061" cy="688975"/>
          </a:xfrm>
          <a:prstGeom prst="rect">
            <a:avLst/>
          </a:prstGeom>
        </p:spPr>
        <p:txBody>
          <a:bodyPr anchor="t" rtlCol="false" tIns="0" lIns="0" bIns="0" rIns="0">
            <a:spAutoFit/>
          </a:bodyPr>
          <a:lstStyle/>
          <a:p>
            <a:pPr algn="l">
              <a:lnSpc>
                <a:spcPts val="5600"/>
              </a:lnSpc>
            </a:pPr>
            <a:r>
              <a:rPr lang="en-US" sz="3500">
                <a:solidFill>
                  <a:srgbClr val="000000"/>
                </a:solidFill>
                <a:latin typeface="Arimo"/>
                <a:ea typeface="Arimo"/>
                <a:cs typeface="Arimo"/>
                <a:sym typeface="Arimo"/>
              </a:rPr>
              <a:t>In that case, Bayes' theorem becomes:</a:t>
            </a:r>
          </a:p>
        </p:txBody>
      </p:sp>
      <p:grpSp>
        <p:nvGrpSpPr>
          <p:cNvPr name="Group 13" id="13"/>
          <p:cNvGrpSpPr/>
          <p:nvPr/>
        </p:nvGrpSpPr>
        <p:grpSpPr>
          <a:xfrm rot="0">
            <a:off x="2586637" y="5878818"/>
            <a:ext cx="11198053" cy="1022439"/>
            <a:chOff x="0" y="0"/>
            <a:chExt cx="14930738" cy="1363251"/>
          </a:xfrm>
        </p:grpSpPr>
        <p:sp>
          <p:nvSpPr>
            <p:cNvPr name="Freeform 14" id="14"/>
            <p:cNvSpPr/>
            <p:nvPr/>
          </p:nvSpPr>
          <p:spPr>
            <a:xfrm flipH="false" flipV="false" rot="0">
              <a:off x="0" y="0"/>
              <a:ext cx="14930738" cy="1363251"/>
            </a:xfrm>
            <a:custGeom>
              <a:avLst/>
              <a:gdLst/>
              <a:ahLst/>
              <a:cxnLst/>
              <a:rect r="r" b="b" t="t" l="l"/>
              <a:pathLst>
                <a:path h="1363251" w="14930738">
                  <a:moveTo>
                    <a:pt x="0" y="0"/>
                  </a:moveTo>
                  <a:lnTo>
                    <a:pt x="14930738" y="0"/>
                  </a:lnTo>
                  <a:lnTo>
                    <a:pt x="14930738" y="1363251"/>
                  </a:lnTo>
                  <a:lnTo>
                    <a:pt x="0" y="13632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4153817" y="7959291"/>
            <a:ext cx="7236774" cy="1797175"/>
            <a:chOff x="0" y="0"/>
            <a:chExt cx="9649032" cy="2396233"/>
          </a:xfrm>
        </p:grpSpPr>
        <p:sp>
          <p:nvSpPr>
            <p:cNvPr name="Freeform 16" id="16"/>
            <p:cNvSpPr/>
            <p:nvPr/>
          </p:nvSpPr>
          <p:spPr>
            <a:xfrm flipH="false" flipV="false" rot="0">
              <a:off x="0" y="0"/>
              <a:ext cx="9649032" cy="2396233"/>
            </a:xfrm>
            <a:custGeom>
              <a:avLst/>
              <a:gdLst/>
              <a:ahLst/>
              <a:cxnLst/>
              <a:rect r="r" b="b" t="t" l="l"/>
              <a:pathLst>
                <a:path h="2396233" w="9649032">
                  <a:moveTo>
                    <a:pt x="0" y="0"/>
                  </a:moveTo>
                  <a:lnTo>
                    <a:pt x="9649032" y="0"/>
                  </a:lnTo>
                  <a:lnTo>
                    <a:pt x="9649032" y="2396233"/>
                  </a:lnTo>
                  <a:lnTo>
                    <a:pt x="0" y="23962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7" id="17"/>
          <p:cNvGrpSpPr/>
          <p:nvPr/>
        </p:nvGrpSpPr>
        <p:grpSpPr>
          <a:xfrm rot="0">
            <a:off x="2050112" y="8333925"/>
            <a:ext cx="1770482" cy="924375"/>
            <a:chOff x="0" y="0"/>
            <a:chExt cx="2360643" cy="1232499"/>
          </a:xfrm>
        </p:grpSpPr>
        <p:sp>
          <p:nvSpPr>
            <p:cNvPr name="Freeform 18" id="18"/>
            <p:cNvSpPr/>
            <p:nvPr/>
          </p:nvSpPr>
          <p:spPr>
            <a:xfrm flipH="false" flipV="false" rot="0">
              <a:off x="0" y="0"/>
              <a:ext cx="2360643" cy="1232499"/>
            </a:xfrm>
            <a:custGeom>
              <a:avLst/>
              <a:gdLst/>
              <a:ahLst/>
              <a:cxnLst/>
              <a:rect r="r" b="b" t="t" l="l"/>
              <a:pathLst>
                <a:path h="1232499" w="2360643">
                  <a:moveTo>
                    <a:pt x="0" y="0"/>
                  </a:moveTo>
                  <a:lnTo>
                    <a:pt x="2360643" y="0"/>
                  </a:lnTo>
                  <a:lnTo>
                    <a:pt x="2360643" y="1232499"/>
                  </a:lnTo>
                  <a:lnTo>
                    <a:pt x="0" y="12324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19" id="19"/>
          <p:cNvSpPr txBox="true"/>
          <p:nvPr/>
        </p:nvSpPr>
        <p:spPr>
          <a:xfrm rot="0">
            <a:off x="1028700" y="1443087"/>
            <a:ext cx="6115375" cy="62547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Bold"/>
                <a:ea typeface="Arimo Bold"/>
                <a:cs typeface="Arimo Bold"/>
                <a:sym typeface="Arimo Bold"/>
              </a:rPr>
              <a:t>Multinomial Naive Bayes: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grpSp>
        <p:nvGrpSpPr>
          <p:cNvPr name="Group 8" id="8"/>
          <p:cNvGrpSpPr/>
          <p:nvPr/>
        </p:nvGrpSpPr>
        <p:grpSpPr>
          <a:xfrm rot="0">
            <a:off x="1028700" y="1407941"/>
            <a:ext cx="15088782" cy="8549389"/>
            <a:chOff x="0" y="0"/>
            <a:chExt cx="20118375" cy="11399186"/>
          </a:xfrm>
        </p:grpSpPr>
        <p:sp>
          <p:nvSpPr>
            <p:cNvPr name="Freeform 9" id="9"/>
            <p:cNvSpPr/>
            <p:nvPr/>
          </p:nvSpPr>
          <p:spPr>
            <a:xfrm flipH="false" flipV="false" rot="0">
              <a:off x="94265" y="3416806"/>
              <a:ext cx="3545272" cy="925835"/>
            </a:xfrm>
            <a:custGeom>
              <a:avLst/>
              <a:gdLst/>
              <a:ahLst/>
              <a:cxnLst/>
              <a:rect r="r" b="b" t="t" l="l"/>
              <a:pathLst>
                <a:path h="925835" w="3545272">
                  <a:moveTo>
                    <a:pt x="0" y="0"/>
                  </a:moveTo>
                  <a:lnTo>
                    <a:pt x="3545272" y="0"/>
                  </a:lnTo>
                  <a:lnTo>
                    <a:pt x="3545272" y="925835"/>
                  </a:lnTo>
                  <a:lnTo>
                    <a:pt x="0" y="925835"/>
                  </a:lnTo>
                  <a:lnTo>
                    <a:pt x="0" y="0"/>
                  </a:lnTo>
                  <a:close/>
                </a:path>
              </a:pathLst>
            </a:custGeom>
            <a:blipFill>
              <a:blip r:embed="rId5"/>
              <a:stretch>
                <a:fillRect l="0" t="0" r="0" b="0"/>
              </a:stretch>
            </a:blipFill>
          </p:spPr>
        </p:sp>
        <p:sp>
          <p:nvSpPr>
            <p:cNvPr name="Freeform 10" id="10"/>
            <p:cNvSpPr/>
            <p:nvPr/>
          </p:nvSpPr>
          <p:spPr>
            <a:xfrm flipH="false" flipV="false" rot="0">
              <a:off x="94265" y="394256"/>
              <a:ext cx="4148688" cy="3260977"/>
            </a:xfrm>
            <a:custGeom>
              <a:avLst/>
              <a:gdLst/>
              <a:ahLst/>
              <a:cxnLst/>
              <a:rect r="r" b="b" t="t" l="l"/>
              <a:pathLst>
                <a:path h="3260977" w="4148688">
                  <a:moveTo>
                    <a:pt x="0" y="0"/>
                  </a:moveTo>
                  <a:lnTo>
                    <a:pt x="4148687" y="0"/>
                  </a:lnTo>
                  <a:lnTo>
                    <a:pt x="4148687" y="3260978"/>
                  </a:lnTo>
                  <a:lnTo>
                    <a:pt x="0" y="3260978"/>
                  </a:lnTo>
                  <a:lnTo>
                    <a:pt x="0" y="0"/>
                  </a:lnTo>
                  <a:close/>
                </a:path>
              </a:pathLst>
            </a:custGeom>
            <a:blipFill>
              <a:blip r:embed="rId6"/>
              <a:stretch>
                <a:fillRect l="0" t="0" r="0" b="0"/>
              </a:stretch>
            </a:blipFill>
          </p:spPr>
        </p:sp>
        <p:sp>
          <p:nvSpPr>
            <p:cNvPr name="Freeform 11" id="11"/>
            <p:cNvSpPr/>
            <p:nvPr/>
          </p:nvSpPr>
          <p:spPr>
            <a:xfrm flipH="false" flipV="false" rot="0">
              <a:off x="0" y="7477021"/>
              <a:ext cx="4057146" cy="3113624"/>
            </a:xfrm>
            <a:custGeom>
              <a:avLst/>
              <a:gdLst/>
              <a:ahLst/>
              <a:cxnLst/>
              <a:rect r="r" b="b" t="t" l="l"/>
              <a:pathLst>
                <a:path h="3113624" w="4057146">
                  <a:moveTo>
                    <a:pt x="0" y="0"/>
                  </a:moveTo>
                  <a:lnTo>
                    <a:pt x="4057146" y="0"/>
                  </a:lnTo>
                  <a:lnTo>
                    <a:pt x="4057146" y="3113624"/>
                  </a:lnTo>
                  <a:lnTo>
                    <a:pt x="0" y="3113624"/>
                  </a:lnTo>
                  <a:lnTo>
                    <a:pt x="0" y="0"/>
                  </a:lnTo>
                  <a:close/>
                </a:path>
              </a:pathLst>
            </a:custGeom>
            <a:blipFill>
              <a:blip r:embed="rId7"/>
              <a:stretch>
                <a:fillRect l="0" t="0" r="0" b="0"/>
              </a:stretch>
            </a:blipFill>
          </p:spPr>
        </p:sp>
        <p:sp>
          <p:nvSpPr>
            <p:cNvPr name="Freeform 12" id="12"/>
            <p:cNvSpPr/>
            <p:nvPr/>
          </p:nvSpPr>
          <p:spPr>
            <a:xfrm flipH="false" flipV="false" rot="0">
              <a:off x="94265" y="10384601"/>
              <a:ext cx="3720144" cy="1014585"/>
            </a:xfrm>
            <a:custGeom>
              <a:avLst/>
              <a:gdLst/>
              <a:ahLst/>
              <a:cxnLst/>
              <a:rect r="r" b="b" t="t" l="l"/>
              <a:pathLst>
                <a:path h="1014585" w="3720144">
                  <a:moveTo>
                    <a:pt x="0" y="0"/>
                  </a:moveTo>
                  <a:lnTo>
                    <a:pt x="3720143" y="0"/>
                  </a:lnTo>
                  <a:lnTo>
                    <a:pt x="3720143" y="1014585"/>
                  </a:lnTo>
                  <a:lnTo>
                    <a:pt x="0" y="1014585"/>
                  </a:lnTo>
                  <a:lnTo>
                    <a:pt x="0" y="0"/>
                  </a:lnTo>
                  <a:close/>
                </a:path>
              </a:pathLst>
            </a:custGeom>
            <a:blipFill>
              <a:blip r:embed="rId8"/>
              <a:stretch>
                <a:fillRect l="0" t="0" r="0" b="0"/>
              </a:stretch>
            </a:blipFill>
          </p:spPr>
        </p:sp>
        <p:sp>
          <p:nvSpPr>
            <p:cNvPr name="Freeform 13" id="13"/>
            <p:cNvSpPr/>
            <p:nvPr/>
          </p:nvSpPr>
          <p:spPr>
            <a:xfrm flipH="false" flipV="false" rot="0">
              <a:off x="4594635" y="0"/>
              <a:ext cx="6579443" cy="4512602"/>
            </a:xfrm>
            <a:custGeom>
              <a:avLst/>
              <a:gdLst/>
              <a:ahLst/>
              <a:cxnLst/>
              <a:rect r="r" b="b" t="t" l="l"/>
              <a:pathLst>
                <a:path h="4512602" w="6579443">
                  <a:moveTo>
                    <a:pt x="0" y="0"/>
                  </a:moveTo>
                  <a:lnTo>
                    <a:pt x="6579443" y="0"/>
                  </a:lnTo>
                  <a:lnTo>
                    <a:pt x="6579443" y="4512602"/>
                  </a:lnTo>
                  <a:lnTo>
                    <a:pt x="0" y="4512602"/>
                  </a:lnTo>
                  <a:lnTo>
                    <a:pt x="0" y="0"/>
                  </a:lnTo>
                  <a:close/>
                </a:path>
              </a:pathLst>
            </a:custGeom>
            <a:blipFill>
              <a:blip r:embed="rId9"/>
              <a:stretch>
                <a:fillRect l="0" t="0" r="0" b="0"/>
              </a:stretch>
            </a:blipFill>
          </p:spPr>
        </p:sp>
        <p:sp>
          <p:nvSpPr>
            <p:cNvPr name="Freeform 14" id="14"/>
            <p:cNvSpPr/>
            <p:nvPr/>
          </p:nvSpPr>
          <p:spPr>
            <a:xfrm flipH="false" flipV="false" rot="0">
              <a:off x="7326706" y="591050"/>
              <a:ext cx="4067662" cy="1613992"/>
            </a:xfrm>
            <a:custGeom>
              <a:avLst/>
              <a:gdLst/>
              <a:ahLst/>
              <a:cxnLst/>
              <a:rect r="r" b="b" t="t" l="l"/>
              <a:pathLst>
                <a:path h="1613992" w="4067662">
                  <a:moveTo>
                    <a:pt x="0" y="0"/>
                  </a:moveTo>
                  <a:lnTo>
                    <a:pt x="4067662" y="0"/>
                  </a:lnTo>
                  <a:lnTo>
                    <a:pt x="4067662" y="1613993"/>
                  </a:lnTo>
                  <a:lnTo>
                    <a:pt x="0" y="1613993"/>
                  </a:lnTo>
                  <a:lnTo>
                    <a:pt x="0" y="0"/>
                  </a:lnTo>
                  <a:close/>
                </a:path>
              </a:pathLst>
            </a:custGeom>
            <a:blipFill>
              <a:blip r:embed="rId10"/>
              <a:stretch>
                <a:fillRect l="0" t="-33955" r="0" b="-33955"/>
              </a:stretch>
            </a:blipFill>
          </p:spPr>
        </p:sp>
        <p:sp>
          <p:nvSpPr>
            <p:cNvPr name="Freeform 15" id="15"/>
            <p:cNvSpPr/>
            <p:nvPr/>
          </p:nvSpPr>
          <p:spPr>
            <a:xfrm flipH="false" flipV="false" rot="0">
              <a:off x="9140247" y="1398046"/>
              <a:ext cx="4067662" cy="1613992"/>
            </a:xfrm>
            <a:custGeom>
              <a:avLst/>
              <a:gdLst/>
              <a:ahLst/>
              <a:cxnLst/>
              <a:rect r="r" b="b" t="t" l="l"/>
              <a:pathLst>
                <a:path h="1613992" w="4067662">
                  <a:moveTo>
                    <a:pt x="0" y="0"/>
                  </a:moveTo>
                  <a:lnTo>
                    <a:pt x="4067662" y="0"/>
                  </a:lnTo>
                  <a:lnTo>
                    <a:pt x="4067662" y="1613993"/>
                  </a:lnTo>
                  <a:lnTo>
                    <a:pt x="0" y="1613993"/>
                  </a:lnTo>
                  <a:lnTo>
                    <a:pt x="0" y="0"/>
                  </a:lnTo>
                  <a:close/>
                </a:path>
              </a:pathLst>
            </a:custGeom>
            <a:blipFill>
              <a:blip r:embed="rId10"/>
              <a:stretch>
                <a:fillRect l="0" t="-33955" r="0" b="-33955"/>
              </a:stretch>
            </a:blipFill>
          </p:spPr>
        </p:sp>
        <p:sp>
          <p:nvSpPr>
            <p:cNvPr name="Freeform 16" id="16"/>
            <p:cNvSpPr/>
            <p:nvPr/>
          </p:nvSpPr>
          <p:spPr>
            <a:xfrm flipH="false" flipV="false" rot="0">
              <a:off x="10536145" y="2205043"/>
              <a:ext cx="1839200" cy="1613992"/>
            </a:xfrm>
            <a:custGeom>
              <a:avLst/>
              <a:gdLst/>
              <a:ahLst/>
              <a:cxnLst/>
              <a:rect r="r" b="b" t="t" l="l"/>
              <a:pathLst>
                <a:path h="1613992" w="1839200">
                  <a:moveTo>
                    <a:pt x="0" y="0"/>
                  </a:moveTo>
                  <a:lnTo>
                    <a:pt x="1839201" y="0"/>
                  </a:lnTo>
                  <a:lnTo>
                    <a:pt x="1839201" y="1613992"/>
                  </a:lnTo>
                  <a:lnTo>
                    <a:pt x="0" y="1613992"/>
                  </a:lnTo>
                  <a:lnTo>
                    <a:pt x="0" y="0"/>
                  </a:lnTo>
                  <a:close/>
                </a:path>
              </a:pathLst>
            </a:custGeom>
            <a:blipFill>
              <a:blip r:embed="rId10"/>
              <a:stretch>
                <a:fillRect l="0" t="-33955" r="-121164" b="-33955"/>
              </a:stretch>
            </a:blipFill>
          </p:spPr>
        </p:sp>
        <p:sp>
          <p:nvSpPr>
            <p:cNvPr name="Freeform 17" id="17"/>
            <p:cNvSpPr/>
            <p:nvPr/>
          </p:nvSpPr>
          <p:spPr>
            <a:xfrm flipH="false" flipV="false" rot="0">
              <a:off x="4242952" y="7456185"/>
              <a:ext cx="6780679" cy="2928417"/>
            </a:xfrm>
            <a:custGeom>
              <a:avLst/>
              <a:gdLst/>
              <a:ahLst/>
              <a:cxnLst/>
              <a:rect r="r" b="b" t="t" l="l"/>
              <a:pathLst>
                <a:path h="2928417" w="6780679">
                  <a:moveTo>
                    <a:pt x="0" y="0"/>
                  </a:moveTo>
                  <a:lnTo>
                    <a:pt x="6780679" y="0"/>
                  </a:lnTo>
                  <a:lnTo>
                    <a:pt x="6780679" y="2928416"/>
                  </a:lnTo>
                  <a:lnTo>
                    <a:pt x="0" y="2928416"/>
                  </a:lnTo>
                  <a:lnTo>
                    <a:pt x="0" y="0"/>
                  </a:lnTo>
                  <a:close/>
                </a:path>
              </a:pathLst>
            </a:custGeom>
            <a:blipFill>
              <a:blip r:embed="rId11"/>
              <a:stretch>
                <a:fillRect l="0" t="0" r="0" b="0"/>
              </a:stretch>
            </a:blipFill>
          </p:spPr>
        </p:sp>
        <p:sp>
          <p:nvSpPr>
            <p:cNvPr name="Freeform 18" id="18"/>
            <p:cNvSpPr/>
            <p:nvPr/>
          </p:nvSpPr>
          <p:spPr>
            <a:xfrm flipH="false" flipV="false" rot="0">
              <a:off x="12751987" y="4342641"/>
              <a:ext cx="5845746" cy="1417354"/>
            </a:xfrm>
            <a:custGeom>
              <a:avLst/>
              <a:gdLst/>
              <a:ahLst/>
              <a:cxnLst/>
              <a:rect r="r" b="b" t="t" l="l"/>
              <a:pathLst>
                <a:path h="1417354" w="5845746">
                  <a:moveTo>
                    <a:pt x="0" y="0"/>
                  </a:moveTo>
                  <a:lnTo>
                    <a:pt x="5845746" y="0"/>
                  </a:lnTo>
                  <a:lnTo>
                    <a:pt x="5845746" y="1417354"/>
                  </a:lnTo>
                  <a:lnTo>
                    <a:pt x="0" y="1417354"/>
                  </a:lnTo>
                  <a:lnTo>
                    <a:pt x="0" y="0"/>
                  </a:lnTo>
                  <a:close/>
                </a:path>
              </a:pathLst>
            </a:custGeom>
            <a:blipFill>
              <a:blip r:embed="rId12"/>
              <a:stretch>
                <a:fillRect l="0" t="0" r="-8590" b="0"/>
              </a:stretch>
            </a:blipFill>
          </p:spPr>
        </p:sp>
        <p:sp>
          <p:nvSpPr>
            <p:cNvPr name="Freeform 19" id="19"/>
            <p:cNvSpPr/>
            <p:nvPr/>
          </p:nvSpPr>
          <p:spPr>
            <a:xfrm flipH="false" flipV="false" rot="0">
              <a:off x="18597733" y="4759942"/>
              <a:ext cx="1520643" cy="869727"/>
            </a:xfrm>
            <a:custGeom>
              <a:avLst/>
              <a:gdLst/>
              <a:ahLst/>
              <a:cxnLst/>
              <a:rect r="r" b="b" t="t" l="l"/>
              <a:pathLst>
                <a:path h="869727" w="1520643">
                  <a:moveTo>
                    <a:pt x="0" y="0"/>
                  </a:moveTo>
                  <a:lnTo>
                    <a:pt x="1520642" y="0"/>
                  </a:lnTo>
                  <a:lnTo>
                    <a:pt x="1520642" y="869728"/>
                  </a:lnTo>
                  <a:lnTo>
                    <a:pt x="0" y="869728"/>
                  </a:lnTo>
                  <a:lnTo>
                    <a:pt x="0" y="0"/>
                  </a:lnTo>
                  <a:close/>
                </a:path>
              </a:pathLst>
            </a:custGeom>
            <a:blipFill>
              <a:blip r:embed="rId13"/>
              <a:stretch>
                <a:fillRect l="-4296" t="0" r="0" b="0"/>
              </a:stretch>
            </a:blipFill>
          </p:spPr>
        </p:sp>
      </p:grpSp>
      <p:sp>
        <p:nvSpPr>
          <p:cNvPr name="TextBox 20" id="20"/>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485536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5.1. Model Selection</a:t>
            </a:r>
          </a:p>
        </p:txBody>
      </p:sp>
      <p:grpSp>
        <p:nvGrpSpPr>
          <p:cNvPr name="Group 9" id="9"/>
          <p:cNvGrpSpPr/>
          <p:nvPr/>
        </p:nvGrpSpPr>
        <p:grpSpPr>
          <a:xfrm rot="0">
            <a:off x="429880" y="1653068"/>
            <a:ext cx="17392197" cy="8420103"/>
            <a:chOff x="0" y="0"/>
            <a:chExt cx="23189596" cy="11226805"/>
          </a:xfrm>
        </p:grpSpPr>
        <p:sp>
          <p:nvSpPr>
            <p:cNvPr name="Freeform 10" id="10"/>
            <p:cNvSpPr/>
            <p:nvPr/>
          </p:nvSpPr>
          <p:spPr>
            <a:xfrm flipH="false" flipV="false" rot="0">
              <a:off x="11418397" y="221875"/>
              <a:ext cx="9017379" cy="1003790"/>
            </a:xfrm>
            <a:custGeom>
              <a:avLst/>
              <a:gdLst/>
              <a:ahLst/>
              <a:cxnLst/>
              <a:rect r="r" b="b" t="t" l="l"/>
              <a:pathLst>
                <a:path h="1003790" w="9017379">
                  <a:moveTo>
                    <a:pt x="0" y="0"/>
                  </a:moveTo>
                  <a:lnTo>
                    <a:pt x="9017380" y="0"/>
                  </a:lnTo>
                  <a:lnTo>
                    <a:pt x="9017380" y="1003790"/>
                  </a:lnTo>
                  <a:lnTo>
                    <a:pt x="0" y="1003790"/>
                  </a:lnTo>
                  <a:lnTo>
                    <a:pt x="0" y="0"/>
                  </a:lnTo>
                  <a:close/>
                </a:path>
              </a:pathLst>
            </a:custGeom>
            <a:blipFill>
              <a:blip r:embed="rId5"/>
              <a:stretch>
                <a:fillRect l="0" t="0" r="0" b="0"/>
              </a:stretch>
            </a:blipFill>
          </p:spPr>
        </p:sp>
        <p:sp>
          <p:nvSpPr>
            <p:cNvPr name="Freeform 11" id="11"/>
            <p:cNvSpPr/>
            <p:nvPr/>
          </p:nvSpPr>
          <p:spPr>
            <a:xfrm flipH="false" flipV="false" rot="0">
              <a:off x="94265" y="3244425"/>
              <a:ext cx="3545272" cy="925835"/>
            </a:xfrm>
            <a:custGeom>
              <a:avLst/>
              <a:gdLst/>
              <a:ahLst/>
              <a:cxnLst/>
              <a:rect r="r" b="b" t="t" l="l"/>
              <a:pathLst>
                <a:path h="925835" w="3545272">
                  <a:moveTo>
                    <a:pt x="0" y="0"/>
                  </a:moveTo>
                  <a:lnTo>
                    <a:pt x="3545272" y="0"/>
                  </a:lnTo>
                  <a:lnTo>
                    <a:pt x="3545272" y="925835"/>
                  </a:lnTo>
                  <a:lnTo>
                    <a:pt x="0" y="925835"/>
                  </a:lnTo>
                  <a:lnTo>
                    <a:pt x="0" y="0"/>
                  </a:lnTo>
                  <a:close/>
                </a:path>
              </a:pathLst>
            </a:custGeom>
            <a:blipFill>
              <a:blip r:embed="rId6"/>
              <a:stretch>
                <a:fillRect l="0" t="0" r="0" b="0"/>
              </a:stretch>
            </a:blipFill>
          </p:spPr>
        </p:sp>
        <p:sp>
          <p:nvSpPr>
            <p:cNvPr name="Freeform 12" id="12"/>
            <p:cNvSpPr/>
            <p:nvPr/>
          </p:nvSpPr>
          <p:spPr>
            <a:xfrm flipH="false" flipV="false" rot="0">
              <a:off x="94265" y="221875"/>
              <a:ext cx="4148688" cy="3260977"/>
            </a:xfrm>
            <a:custGeom>
              <a:avLst/>
              <a:gdLst/>
              <a:ahLst/>
              <a:cxnLst/>
              <a:rect r="r" b="b" t="t" l="l"/>
              <a:pathLst>
                <a:path h="3260977" w="4148688">
                  <a:moveTo>
                    <a:pt x="0" y="0"/>
                  </a:moveTo>
                  <a:lnTo>
                    <a:pt x="4148687" y="0"/>
                  </a:lnTo>
                  <a:lnTo>
                    <a:pt x="4148687" y="3260977"/>
                  </a:lnTo>
                  <a:lnTo>
                    <a:pt x="0" y="3260977"/>
                  </a:lnTo>
                  <a:lnTo>
                    <a:pt x="0" y="0"/>
                  </a:lnTo>
                  <a:close/>
                </a:path>
              </a:pathLst>
            </a:custGeom>
            <a:blipFill>
              <a:blip r:embed="rId7"/>
              <a:stretch>
                <a:fillRect l="0" t="0" r="0" b="0"/>
              </a:stretch>
            </a:blipFill>
          </p:spPr>
        </p:sp>
        <p:sp>
          <p:nvSpPr>
            <p:cNvPr name="Freeform 13" id="13"/>
            <p:cNvSpPr/>
            <p:nvPr/>
          </p:nvSpPr>
          <p:spPr>
            <a:xfrm flipH="false" flipV="false" rot="0">
              <a:off x="0" y="7304640"/>
              <a:ext cx="4057146" cy="3113624"/>
            </a:xfrm>
            <a:custGeom>
              <a:avLst/>
              <a:gdLst/>
              <a:ahLst/>
              <a:cxnLst/>
              <a:rect r="r" b="b" t="t" l="l"/>
              <a:pathLst>
                <a:path h="3113624" w="4057146">
                  <a:moveTo>
                    <a:pt x="0" y="0"/>
                  </a:moveTo>
                  <a:lnTo>
                    <a:pt x="4057146" y="0"/>
                  </a:lnTo>
                  <a:lnTo>
                    <a:pt x="4057146" y="3113624"/>
                  </a:lnTo>
                  <a:lnTo>
                    <a:pt x="0" y="3113624"/>
                  </a:lnTo>
                  <a:lnTo>
                    <a:pt x="0" y="0"/>
                  </a:lnTo>
                  <a:close/>
                </a:path>
              </a:pathLst>
            </a:custGeom>
            <a:blipFill>
              <a:blip r:embed="rId8"/>
              <a:stretch>
                <a:fillRect l="0" t="0" r="0" b="0"/>
              </a:stretch>
            </a:blipFill>
          </p:spPr>
        </p:sp>
        <p:sp>
          <p:nvSpPr>
            <p:cNvPr name="Freeform 14" id="14"/>
            <p:cNvSpPr/>
            <p:nvPr/>
          </p:nvSpPr>
          <p:spPr>
            <a:xfrm flipH="false" flipV="false" rot="0">
              <a:off x="94265" y="10212220"/>
              <a:ext cx="3720144" cy="1014585"/>
            </a:xfrm>
            <a:custGeom>
              <a:avLst/>
              <a:gdLst/>
              <a:ahLst/>
              <a:cxnLst/>
              <a:rect r="r" b="b" t="t" l="l"/>
              <a:pathLst>
                <a:path h="1014585" w="3720144">
                  <a:moveTo>
                    <a:pt x="0" y="0"/>
                  </a:moveTo>
                  <a:lnTo>
                    <a:pt x="3720143" y="0"/>
                  </a:lnTo>
                  <a:lnTo>
                    <a:pt x="3720143" y="1014585"/>
                  </a:lnTo>
                  <a:lnTo>
                    <a:pt x="0" y="1014585"/>
                  </a:lnTo>
                  <a:lnTo>
                    <a:pt x="0" y="0"/>
                  </a:lnTo>
                  <a:close/>
                </a:path>
              </a:pathLst>
            </a:custGeom>
            <a:blipFill>
              <a:blip r:embed="rId9"/>
              <a:stretch>
                <a:fillRect l="0" t="0" r="0" b="0"/>
              </a:stretch>
            </a:blipFill>
          </p:spPr>
        </p:sp>
        <p:sp>
          <p:nvSpPr>
            <p:cNvPr name="Freeform 15" id="15"/>
            <p:cNvSpPr/>
            <p:nvPr/>
          </p:nvSpPr>
          <p:spPr>
            <a:xfrm flipH="false" flipV="false" rot="0">
              <a:off x="4187796" y="0"/>
              <a:ext cx="5768053" cy="10466225"/>
            </a:xfrm>
            <a:custGeom>
              <a:avLst/>
              <a:gdLst/>
              <a:ahLst/>
              <a:cxnLst/>
              <a:rect r="r" b="b" t="t" l="l"/>
              <a:pathLst>
                <a:path h="10466225" w="5768053">
                  <a:moveTo>
                    <a:pt x="0" y="0"/>
                  </a:moveTo>
                  <a:lnTo>
                    <a:pt x="5768053" y="0"/>
                  </a:lnTo>
                  <a:lnTo>
                    <a:pt x="5768053" y="10466225"/>
                  </a:lnTo>
                  <a:lnTo>
                    <a:pt x="0" y="10466225"/>
                  </a:lnTo>
                  <a:lnTo>
                    <a:pt x="0" y="0"/>
                  </a:lnTo>
                  <a:close/>
                </a:path>
              </a:pathLst>
            </a:custGeom>
            <a:blipFill>
              <a:blip r:embed="rId10"/>
              <a:stretch>
                <a:fillRect l="0" t="0" r="0" b="0"/>
              </a:stretch>
            </a:blipFill>
          </p:spPr>
        </p:sp>
        <p:sp>
          <p:nvSpPr>
            <p:cNvPr name="Freeform 16" id="16"/>
            <p:cNvSpPr/>
            <p:nvPr/>
          </p:nvSpPr>
          <p:spPr>
            <a:xfrm flipH="false" flipV="false" rot="0">
              <a:off x="11184646" y="3813686"/>
              <a:ext cx="9699610" cy="1856782"/>
            </a:xfrm>
            <a:custGeom>
              <a:avLst/>
              <a:gdLst/>
              <a:ahLst/>
              <a:cxnLst/>
              <a:rect r="r" b="b" t="t" l="l"/>
              <a:pathLst>
                <a:path h="1856782" w="9699610">
                  <a:moveTo>
                    <a:pt x="0" y="0"/>
                  </a:moveTo>
                  <a:lnTo>
                    <a:pt x="9699610" y="0"/>
                  </a:lnTo>
                  <a:lnTo>
                    <a:pt x="9699610" y="1856783"/>
                  </a:lnTo>
                  <a:lnTo>
                    <a:pt x="0" y="1856783"/>
                  </a:lnTo>
                  <a:lnTo>
                    <a:pt x="0" y="0"/>
                  </a:lnTo>
                  <a:close/>
                </a:path>
              </a:pathLst>
            </a:custGeom>
            <a:blipFill>
              <a:blip r:embed="rId11"/>
              <a:stretch>
                <a:fillRect l="0" t="0" r="0" b="0"/>
              </a:stretch>
            </a:blipFill>
          </p:spPr>
        </p:sp>
        <p:sp>
          <p:nvSpPr>
            <p:cNvPr name="Freeform 17" id="17"/>
            <p:cNvSpPr/>
            <p:nvPr/>
          </p:nvSpPr>
          <p:spPr>
            <a:xfrm flipH="false" flipV="false" rot="0">
              <a:off x="11394368" y="7796962"/>
              <a:ext cx="9991269" cy="1064490"/>
            </a:xfrm>
            <a:custGeom>
              <a:avLst/>
              <a:gdLst/>
              <a:ahLst/>
              <a:cxnLst/>
              <a:rect r="r" b="b" t="t" l="l"/>
              <a:pathLst>
                <a:path h="1064490" w="9991269">
                  <a:moveTo>
                    <a:pt x="0" y="0"/>
                  </a:moveTo>
                  <a:lnTo>
                    <a:pt x="9991269" y="0"/>
                  </a:lnTo>
                  <a:lnTo>
                    <a:pt x="9991269" y="1064490"/>
                  </a:lnTo>
                  <a:lnTo>
                    <a:pt x="0" y="1064490"/>
                  </a:lnTo>
                  <a:lnTo>
                    <a:pt x="0" y="0"/>
                  </a:lnTo>
                  <a:close/>
                </a:path>
              </a:pathLst>
            </a:custGeom>
            <a:blipFill>
              <a:blip r:embed="rId12"/>
              <a:stretch>
                <a:fillRect l="0" t="0" r="0" b="0"/>
              </a:stretch>
            </a:blipFill>
          </p:spPr>
        </p:sp>
        <p:sp>
          <p:nvSpPr>
            <p:cNvPr name="AutoShape 18" id="18"/>
            <p:cNvSpPr/>
            <p:nvPr/>
          </p:nvSpPr>
          <p:spPr>
            <a:xfrm>
              <a:off x="16879945" y="6101682"/>
              <a:ext cx="0" cy="1767764"/>
            </a:xfrm>
            <a:prstGeom prst="line">
              <a:avLst/>
            </a:prstGeom>
            <a:ln cap="flat" w="50800">
              <a:solidFill>
                <a:srgbClr val="000000"/>
              </a:solidFill>
              <a:prstDash val="solid"/>
              <a:headEnd type="none" len="sm" w="sm"/>
              <a:tailEnd type="arrow" len="sm" w="med"/>
            </a:ln>
          </p:spPr>
        </p:sp>
        <p:sp>
          <p:nvSpPr>
            <p:cNvPr name="Freeform 19" id="19"/>
            <p:cNvSpPr/>
            <p:nvPr/>
          </p:nvSpPr>
          <p:spPr>
            <a:xfrm flipH="false" flipV="false" rot="0">
              <a:off x="21385637" y="7751940"/>
              <a:ext cx="1803958" cy="1154533"/>
            </a:xfrm>
            <a:custGeom>
              <a:avLst/>
              <a:gdLst/>
              <a:ahLst/>
              <a:cxnLst/>
              <a:rect r="r" b="b" t="t" l="l"/>
              <a:pathLst>
                <a:path h="1154533" w="1803958">
                  <a:moveTo>
                    <a:pt x="0" y="0"/>
                  </a:moveTo>
                  <a:lnTo>
                    <a:pt x="1803959" y="0"/>
                  </a:lnTo>
                  <a:lnTo>
                    <a:pt x="1803959" y="1154533"/>
                  </a:lnTo>
                  <a:lnTo>
                    <a:pt x="0" y="11545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5400000">
              <a:off x="15488722" y="4072522"/>
              <a:ext cx="203517" cy="1135592"/>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rimo Bold"/>
                  <a:ea typeface="Arimo Bold"/>
                  <a:cs typeface="Arimo Bold"/>
                  <a:sym typeface="Arimo Bold"/>
                </a:rPr>
                <a:t>&gt;</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5703094"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5.2. Text Preprocessing</a:t>
            </a:r>
          </a:p>
        </p:txBody>
      </p:sp>
      <p:sp>
        <p:nvSpPr>
          <p:cNvPr name="TextBox 9" id="9"/>
          <p:cNvSpPr txBox="true"/>
          <p:nvPr/>
        </p:nvSpPr>
        <p:spPr>
          <a:xfrm rot="0">
            <a:off x="1542923" y="2333363"/>
            <a:ext cx="16248622" cy="42132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Lowercase the text</a:t>
            </a:r>
          </a:p>
          <a:p>
            <a:pPr algn="l" marL="863599" indent="-431800" lvl="1">
              <a:lnSpc>
                <a:spcPts val="5599"/>
              </a:lnSpc>
              <a:buFont typeface="Arial"/>
              <a:buChar char="•"/>
            </a:pPr>
            <a:r>
              <a:rPr lang="en-US" sz="3999">
                <a:solidFill>
                  <a:srgbClr val="000000"/>
                </a:solidFill>
                <a:latin typeface="Arimo"/>
                <a:ea typeface="Arimo"/>
                <a:cs typeface="Arimo"/>
                <a:sym typeface="Arimo"/>
              </a:rPr>
              <a:t>Remove URL in message. </a:t>
            </a:r>
          </a:p>
          <a:p>
            <a:pPr algn="l" marL="863599" indent="-431800" lvl="1">
              <a:lnSpc>
                <a:spcPts val="5599"/>
              </a:lnSpc>
              <a:buFont typeface="Arial"/>
              <a:buChar char="•"/>
            </a:pPr>
            <a:r>
              <a:rPr lang="en-US" sz="3999">
                <a:solidFill>
                  <a:srgbClr val="000000"/>
                </a:solidFill>
                <a:latin typeface="Arimo"/>
                <a:ea typeface="Arimo"/>
                <a:cs typeface="Arimo"/>
                <a:sym typeface="Arimo"/>
              </a:rPr>
              <a:t>Remove special characters</a:t>
            </a:r>
          </a:p>
          <a:p>
            <a:pPr algn="l" marL="863599" indent="-431800" lvl="1">
              <a:lnSpc>
                <a:spcPts val="5599"/>
              </a:lnSpc>
              <a:buFont typeface="Arial"/>
              <a:buChar char="•"/>
            </a:pPr>
            <a:r>
              <a:rPr lang="en-US" sz="3999">
                <a:solidFill>
                  <a:srgbClr val="000000"/>
                </a:solidFill>
                <a:latin typeface="Arimo"/>
                <a:ea typeface="Arimo"/>
                <a:cs typeface="Arimo"/>
                <a:sym typeface="Arimo"/>
              </a:rPr>
              <a:t>Remove extra spaces.</a:t>
            </a:r>
          </a:p>
          <a:p>
            <a:pPr algn="l" marL="863599" indent="-431800" lvl="1">
              <a:lnSpc>
                <a:spcPts val="5599"/>
              </a:lnSpc>
              <a:buFont typeface="Arial"/>
              <a:buChar char="•"/>
            </a:pPr>
            <a:r>
              <a:rPr lang="en-US" sz="3999">
                <a:solidFill>
                  <a:srgbClr val="000000"/>
                </a:solidFill>
                <a:latin typeface="Arimo"/>
                <a:ea typeface="Arimo"/>
                <a:cs typeface="Arimo"/>
                <a:sym typeface="Arimo"/>
              </a:rPr>
              <a:t>Remove stopwords</a:t>
            </a:r>
          </a:p>
          <a:p>
            <a:pPr algn="l" marL="863599" indent="-431800" lvl="1">
              <a:lnSpc>
                <a:spcPts val="5599"/>
              </a:lnSpc>
              <a:buFont typeface="Arial"/>
              <a:buChar char="•"/>
            </a:pPr>
            <a:r>
              <a:rPr lang="en-US" sz="3999">
                <a:solidFill>
                  <a:srgbClr val="000000"/>
                </a:solidFill>
                <a:latin typeface="Arimo"/>
                <a:ea typeface="Arimo"/>
                <a:cs typeface="Arimo"/>
                <a:sym typeface="Arimo"/>
              </a:rPr>
              <a:t>Remove numerics value</a:t>
            </a:r>
          </a:p>
        </p:txBody>
      </p:sp>
      <p:sp>
        <p:nvSpPr>
          <p:cNvPr name="TextBox 10" id="10"/>
          <p:cNvSpPr txBox="true"/>
          <p:nvPr/>
        </p:nvSpPr>
        <p:spPr>
          <a:xfrm rot="0">
            <a:off x="1542923" y="7235158"/>
            <a:ext cx="15716377" cy="1393825"/>
          </a:xfrm>
          <a:prstGeom prst="rect">
            <a:avLst/>
          </a:prstGeom>
        </p:spPr>
        <p:txBody>
          <a:bodyPr anchor="t" rtlCol="false" tIns="0" lIns="0" bIns="0" rIns="0">
            <a:spAutoFit/>
          </a:bodyPr>
          <a:lstStyle/>
          <a:p>
            <a:pPr algn="l">
              <a:lnSpc>
                <a:spcPts val="5599"/>
              </a:lnSpc>
            </a:pPr>
            <a:r>
              <a:rPr lang="en-US" sz="3999">
                <a:solidFill>
                  <a:srgbClr val="000000"/>
                </a:solidFill>
                <a:latin typeface="Arimo"/>
                <a:ea typeface="Arimo"/>
                <a:cs typeface="Arimo"/>
                <a:sym typeface="Arimo"/>
              </a:rPr>
              <a:t>=&gt; Used for noise reduction, reducing data size make it easier to build models.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4863383" y="6788218"/>
            <a:ext cx="11183033" cy="2711482"/>
          </a:xfrm>
          <a:custGeom>
            <a:avLst/>
            <a:gdLst/>
            <a:ahLst/>
            <a:cxnLst/>
            <a:rect r="r" b="b" t="t" l="l"/>
            <a:pathLst>
              <a:path h="2711482" w="11183033">
                <a:moveTo>
                  <a:pt x="0" y="0"/>
                </a:moveTo>
                <a:lnTo>
                  <a:pt x="11183032" y="0"/>
                </a:lnTo>
                <a:lnTo>
                  <a:pt x="11183032" y="2711482"/>
                </a:lnTo>
                <a:lnTo>
                  <a:pt x="0" y="2711482"/>
                </a:lnTo>
                <a:lnTo>
                  <a:pt x="0" y="0"/>
                </a:lnTo>
                <a:close/>
              </a:path>
            </a:pathLst>
          </a:custGeom>
          <a:blipFill>
            <a:blip r:embed="rId5"/>
            <a:stretch>
              <a:fillRect l="0" t="0" r="0" b="0"/>
            </a:stretch>
          </a:blipFill>
        </p:spPr>
      </p:sp>
      <p:sp>
        <p:nvSpPr>
          <p:cNvPr name="Freeform 9" id="9"/>
          <p:cNvSpPr/>
          <p:nvPr/>
        </p:nvSpPr>
        <p:spPr>
          <a:xfrm flipH="false" flipV="false" rot="0">
            <a:off x="3650498" y="2986621"/>
            <a:ext cx="13608802" cy="1994092"/>
          </a:xfrm>
          <a:custGeom>
            <a:avLst/>
            <a:gdLst/>
            <a:ahLst/>
            <a:cxnLst/>
            <a:rect r="r" b="b" t="t" l="l"/>
            <a:pathLst>
              <a:path h="1994092" w="13608802">
                <a:moveTo>
                  <a:pt x="0" y="0"/>
                </a:moveTo>
                <a:lnTo>
                  <a:pt x="13608802" y="0"/>
                </a:lnTo>
                <a:lnTo>
                  <a:pt x="13608802" y="1994091"/>
                </a:lnTo>
                <a:lnTo>
                  <a:pt x="0" y="1994091"/>
                </a:lnTo>
                <a:lnTo>
                  <a:pt x="0" y="0"/>
                </a:lnTo>
                <a:close/>
              </a:path>
            </a:pathLst>
          </a:custGeom>
          <a:blipFill>
            <a:blip r:embed="rId6"/>
            <a:stretch>
              <a:fillRect l="0" t="0" r="0" b="0"/>
            </a:stretch>
          </a:blipFill>
        </p:spPr>
      </p:sp>
      <p:sp>
        <p:nvSpPr>
          <p:cNvPr name="TextBox 10" id="10"/>
          <p:cNvSpPr txBox="true"/>
          <p:nvPr/>
        </p:nvSpPr>
        <p:spPr>
          <a:xfrm rot="0">
            <a:off x="1028700" y="157340"/>
            <a:ext cx="5703094"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5.2. Text Preprocessing</a:t>
            </a:r>
          </a:p>
        </p:txBody>
      </p:sp>
      <p:sp>
        <p:nvSpPr>
          <p:cNvPr name="TextBox 11" id="11"/>
          <p:cNvSpPr txBox="true"/>
          <p:nvPr/>
        </p:nvSpPr>
        <p:spPr>
          <a:xfrm rot="0">
            <a:off x="601635" y="3596316"/>
            <a:ext cx="329975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Before:</a:t>
            </a:r>
          </a:p>
        </p:txBody>
      </p:sp>
      <p:sp>
        <p:nvSpPr>
          <p:cNvPr name="TextBox 12" id="12"/>
          <p:cNvSpPr txBox="true"/>
          <p:nvPr/>
        </p:nvSpPr>
        <p:spPr>
          <a:xfrm rot="0">
            <a:off x="2133771" y="7733437"/>
            <a:ext cx="272961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After: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grpSp>
        <p:nvGrpSpPr>
          <p:cNvPr name="Group 2" id="2"/>
          <p:cNvGrpSpPr/>
          <p:nvPr/>
        </p:nvGrpSpPr>
        <p:grpSpPr>
          <a:xfrm rot="0">
            <a:off x="0" y="-180963"/>
            <a:ext cx="7816906" cy="10501909"/>
            <a:chOff x="0" y="0"/>
            <a:chExt cx="10422542" cy="14002545"/>
          </a:xfrm>
        </p:grpSpPr>
        <p:sp>
          <p:nvSpPr>
            <p:cNvPr name="Freeform 3" id="3"/>
            <p:cNvSpPr/>
            <p:nvPr/>
          </p:nvSpPr>
          <p:spPr>
            <a:xfrm flipH="false" flipV="false" rot="0">
              <a:off x="0" y="0"/>
              <a:ext cx="10422509" cy="14002503"/>
            </a:xfrm>
            <a:custGeom>
              <a:avLst/>
              <a:gdLst/>
              <a:ahLst/>
              <a:cxnLst/>
              <a:rect r="r" b="b" t="t" l="l"/>
              <a:pathLst>
                <a:path h="14002503" w="10422509">
                  <a:moveTo>
                    <a:pt x="0" y="0"/>
                  </a:moveTo>
                  <a:lnTo>
                    <a:pt x="10422509" y="0"/>
                  </a:lnTo>
                  <a:lnTo>
                    <a:pt x="10422509" y="14002503"/>
                  </a:lnTo>
                  <a:lnTo>
                    <a:pt x="0" y="14002503"/>
                  </a:lnTo>
                  <a:close/>
                </a:path>
              </a:pathLst>
            </a:custGeom>
            <a:solidFill>
              <a:srgbClr val="FFFFFF"/>
            </a:solidFill>
          </p:spPr>
        </p:sp>
      </p:grpSp>
      <p:sp>
        <p:nvSpPr>
          <p:cNvPr name="Freeform 4" id="4"/>
          <p:cNvSpPr/>
          <p:nvPr/>
        </p:nvSpPr>
        <p:spPr>
          <a:xfrm flipH="true" flipV="false" rot="7710943">
            <a:off x="-4437009" y="-3523083"/>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56507" y="4344988"/>
            <a:ext cx="4910138" cy="1406524"/>
          </a:xfrm>
          <a:prstGeom prst="rect">
            <a:avLst/>
          </a:prstGeom>
        </p:spPr>
        <p:txBody>
          <a:bodyPr anchor="t" rtlCol="false" tIns="0" lIns="0" bIns="0" rIns="0">
            <a:spAutoFit/>
          </a:bodyPr>
          <a:lstStyle/>
          <a:p>
            <a:pPr algn="ctr">
              <a:lnSpc>
                <a:spcPts val="11200"/>
              </a:lnSpc>
            </a:pPr>
            <a:r>
              <a:rPr lang="en-US" sz="8000">
                <a:solidFill>
                  <a:srgbClr val="000000"/>
                </a:solidFill>
                <a:latin typeface="Arimo Bold"/>
                <a:ea typeface="Arimo Bold"/>
                <a:cs typeface="Arimo Bold"/>
                <a:sym typeface="Arimo Bold"/>
              </a:rPr>
              <a:t>CONTENT</a:t>
            </a:r>
          </a:p>
        </p:txBody>
      </p:sp>
      <p:sp>
        <p:nvSpPr>
          <p:cNvPr name="TextBox 6" id="6"/>
          <p:cNvSpPr txBox="true"/>
          <p:nvPr/>
        </p:nvSpPr>
        <p:spPr>
          <a:xfrm rot="0">
            <a:off x="8917403" y="695325"/>
            <a:ext cx="7845623" cy="8791575"/>
          </a:xfrm>
          <a:prstGeom prst="rect">
            <a:avLst/>
          </a:prstGeom>
        </p:spPr>
        <p:txBody>
          <a:bodyPr anchor="t" rtlCol="false" tIns="0" lIns="0" bIns="0" rIns="0">
            <a:spAutoFit/>
          </a:bodyPr>
          <a:lstStyle/>
          <a:p>
            <a:pPr algn="l">
              <a:lnSpc>
                <a:spcPts val="6299"/>
              </a:lnSpc>
            </a:pPr>
            <a:r>
              <a:rPr lang="en-US" sz="4500">
                <a:solidFill>
                  <a:srgbClr val="FFFFFF"/>
                </a:solidFill>
                <a:latin typeface="Arimo Bold"/>
                <a:ea typeface="Arimo Bold"/>
                <a:cs typeface="Arimo Bold"/>
                <a:sym typeface="Arimo Bold"/>
              </a:rPr>
              <a:t>1. Project Overview</a:t>
            </a:r>
          </a:p>
          <a:p>
            <a:pPr algn="l">
              <a:lnSpc>
                <a:spcPts val="6299"/>
              </a:lnSpc>
            </a:pPr>
          </a:p>
          <a:p>
            <a:pPr algn="l">
              <a:lnSpc>
                <a:spcPts val="6299"/>
              </a:lnSpc>
            </a:pPr>
            <a:r>
              <a:rPr lang="en-US" sz="4500">
                <a:solidFill>
                  <a:srgbClr val="FFFFFF"/>
                </a:solidFill>
                <a:latin typeface="Arimo Bold"/>
                <a:ea typeface="Arimo Bold"/>
                <a:cs typeface="Arimo Bold"/>
                <a:sym typeface="Arimo Bold"/>
              </a:rPr>
              <a:t>2. Assign Task</a:t>
            </a:r>
          </a:p>
          <a:p>
            <a:pPr algn="l">
              <a:lnSpc>
                <a:spcPts val="6299"/>
              </a:lnSpc>
            </a:pPr>
          </a:p>
          <a:p>
            <a:pPr algn="l">
              <a:lnSpc>
                <a:spcPts val="6299"/>
              </a:lnSpc>
            </a:pPr>
            <a:r>
              <a:rPr lang="en-US" sz="4500">
                <a:solidFill>
                  <a:srgbClr val="FFFFFF"/>
                </a:solidFill>
                <a:latin typeface="Arimo Bold"/>
                <a:ea typeface="Arimo Bold"/>
                <a:cs typeface="Arimo Bold"/>
                <a:sym typeface="Arimo Bold"/>
              </a:rPr>
              <a:t>3. Prepare Data &amp; Clean Data</a:t>
            </a:r>
          </a:p>
          <a:p>
            <a:pPr algn="l">
              <a:lnSpc>
                <a:spcPts val="6299"/>
              </a:lnSpc>
            </a:pPr>
          </a:p>
          <a:p>
            <a:pPr algn="l">
              <a:lnSpc>
                <a:spcPts val="6299"/>
              </a:lnSpc>
            </a:pPr>
            <a:r>
              <a:rPr lang="en-US" sz="4500">
                <a:solidFill>
                  <a:srgbClr val="FFFFFF"/>
                </a:solidFill>
                <a:latin typeface="Arimo Bold"/>
                <a:ea typeface="Arimo Bold"/>
                <a:cs typeface="Arimo Bold"/>
                <a:sym typeface="Arimo Bold"/>
              </a:rPr>
              <a:t>4. Exploratory Data Analysis</a:t>
            </a:r>
          </a:p>
          <a:p>
            <a:pPr algn="l">
              <a:lnSpc>
                <a:spcPts val="6299"/>
              </a:lnSpc>
            </a:pPr>
          </a:p>
          <a:p>
            <a:pPr algn="l">
              <a:lnSpc>
                <a:spcPts val="6299"/>
              </a:lnSpc>
            </a:pPr>
            <a:r>
              <a:rPr lang="en-US" sz="4500">
                <a:solidFill>
                  <a:srgbClr val="FFFFFF"/>
                </a:solidFill>
                <a:latin typeface="Arimo Bold"/>
                <a:ea typeface="Arimo Bold"/>
                <a:cs typeface="Arimo Bold"/>
                <a:sym typeface="Arimo Bold"/>
              </a:rPr>
              <a:t>5. Building Model</a:t>
            </a:r>
          </a:p>
          <a:p>
            <a:pPr algn="l">
              <a:lnSpc>
                <a:spcPts val="6299"/>
              </a:lnSpc>
            </a:pPr>
          </a:p>
          <a:p>
            <a:pPr algn="l">
              <a:lnSpc>
                <a:spcPts val="6299"/>
              </a:lnSpc>
            </a:pPr>
            <a:r>
              <a:rPr lang="en-US" sz="4500">
                <a:solidFill>
                  <a:srgbClr val="FFFFFF"/>
                </a:solidFill>
                <a:latin typeface="Arimo Bold"/>
                <a:ea typeface="Arimo Bold"/>
                <a:cs typeface="Arimo Bold"/>
                <a:sym typeface="Arimo Bold"/>
              </a:rPr>
              <a:t>6. Conclusion</a:t>
            </a:r>
          </a:p>
        </p:txBody>
      </p:sp>
      <p:sp>
        <p:nvSpPr>
          <p:cNvPr name="Freeform 7" id="7"/>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2352282">
            <a:off x="1359371" y="7213370"/>
            <a:ext cx="2019727" cy="570573"/>
          </a:xfrm>
          <a:custGeom>
            <a:avLst/>
            <a:gdLst/>
            <a:ahLst/>
            <a:cxnLst/>
            <a:rect r="r" b="b" t="t" l="l"/>
            <a:pathLst>
              <a:path h="570573" w="2019727">
                <a:moveTo>
                  <a:pt x="0" y="0"/>
                </a:moveTo>
                <a:lnTo>
                  <a:pt x="2019727" y="0"/>
                </a:lnTo>
                <a:lnTo>
                  <a:pt x="2019727" y="570573"/>
                </a:lnTo>
                <a:lnTo>
                  <a:pt x="0" y="570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4791" y="3295920"/>
            <a:ext cx="5637458" cy="2895667"/>
          </a:xfrm>
          <a:custGeom>
            <a:avLst/>
            <a:gdLst/>
            <a:ahLst/>
            <a:cxnLst/>
            <a:rect r="r" b="b" t="t" l="l"/>
            <a:pathLst>
              <a:path h="2895667" w="5637458">
                <a:moveTo>
                  <a:pt x="0" y="0"/>
                </a:moveTo>
                <a:lnTo>
                  <a:pt x="5637458" y="0"/>
                </a:lnTo>
                <a:lnTo>
                  <a:pt x="5637458" y="2895668"/>
                </a:lnTo>
                <a:lnTo>
                  <a:pt x="0" y="2895668"/>
                </a:lnTo>
                <a:lnTo>
                  <a:pt x="0" y="0"/>
                </a:lnTo>
                <a:close/>
              </a:path>
            </a:pathLst>
          </a:custGeom>
          <a:blipFill>
            <a:blip r:embed="rId7"/>
            <a:stretch>
              <a:fillRect l="0" t="0" r="0" b="0"/>
            </a:stretch>
          </a:blipFill>
          <a:ln w="38100" cap="sq">
            <a:solidFill>
              <a:srgbClr val="000000"/>
            </a:solidFill>
            <a:prstDash val="solid"/>
            <a:miter/>
          </a:ln>
        </p:spPr>
      </p:sp>
      <p:sp>
        <p:nvSpPr>
          <p:cNvPr name="Freeform 10" id="10"/>
          <p:cNvSpPr/>
          <p:nvPr/>
        </p:nvSpPr>
        <p:spPr>
          <a:xfrm flipH="false" flipV="false" rot="0">
            <a:off x="3710475" y="7201181"/>
            <a:ext cx="14421861" cy="2397852"/>
          </a:xfrm>
          <a:custGeom>
            <a:avLst/>
            <a:gdLst/>
            <a:ahLst/>
            <a:cxnLst/>
            <a:rect r="r" b="b" t="t" l="l"/>
            <a:pathLst>
              <a:path h="2397852" w="14421861">
                <a:moveTo>
                  <a:pt x="0" y="0"/>
                </a:moveTo>
                <a:lnTo>
                  <a:pt x="14421861" y="0"/>
                </a:lnTo>
                <a:lnTo>
                  <a:pt x="14421861" y="2397852"/>
                </a:lnTo>
                <a:lnTo>
                  <a:pt x="0" y="2397852"/>
                </a:lnTo>
                <a:lnTo>
                  <a:pt x="0" y="0"/>
                </a:lnTo>
                <a:close/>
              </a:path>
            </a:pathLst>
          </a:custGeom>
          <a:blipFill>
            <a:blip r:embed="rId8"/>
            <a:stretch>
              <a:fillRect l="0" t="0" r="0" b="0"/>
            </a:stretch>
          </a:blipFill>
          <a:ln w="38100" cap="sq">
            <a:solidFill>
              <a:srgbClr val="000000"/>
            </a:solidFill>
            <a:prstDash val="solid"/>
            <a:miter/>
          </a:ln>
        </p:spPr>
      </p:sp>
      <p:sp>
        <p:nvSpPr>
          <p:cNvPr name="TextBox 11" id="11"/>
          <p:cNvSpPr txBox="true"/>
          <p:nvPr/>
        </p:nvSpPr>
        <p:spPr>
          <a:xfrm rot="0">
            <a:off x="1028700" y="157340"/>
            <a:ext cx="536328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5.3. Text Vectorization</a:t>
            </a:r>
          </a:p>
        </p:txBody>
      </p:sp>
      <p:sp>
        <p:nvSpPr>
          <p:cNvPr name="TextBox 12" id="12"/>
          <p:cNvSpPr txBox="true"/>
          <p:nvPr/>
        </p:nvSpPr>
        <p:spPr>
          <a:xfrm rot="0">
            <a:off x="491908" y="1454420"/>
            <a:ext cx="16248622" cy="13938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CountVectorizer is a pre-processing technique used to convert text data into numerical form.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1028700" y="3582224"/>
            <a:ext cx="16230600" cy="5046760"/>
          </a:xfrm>
          <a:custGeom>
            <a:avLst/>
            <a:gdLst/>
            <a:ahLst/>
            <a:cxnLst/>
            <a:rect r="r" b="b" t="t" l="l"/>
            <a:pathLst>
              <a:path h="5046760" w="16230600">
                <a:moveTo>
                  <a:pt x="0" y="0"/>
                </a:moveTo>
                <a:lnTo>
                  <a:pt x="16230600" y="0"/>
                </a:lnTo>
                <a:lnTo>
                  <a:pt x="16230600" y="5046759"/>
                </a:lnTo>
                <a:lnTo>
                  <a:pt x="0" y="5046759"/>
                </a:lnTo>
                <a:lnTo>
                  <a:pt x="0" y="0"/>
                </a:lnTo>
                <a:close/>
              </a:path>
            </a:pathLst>
          </a:custGeom>
          <a:blipFill>
            <a:blip r:embed="rId5"/>
            <a:stretch>
              <a:fillRect l="-401" t="0" r="0" b="0"/>
            </a:stretch>
          </a:blipFill>
          <a:ln w="38100" cap="sq">
            <a:solidFill>
              <a:srgbClr val="000000"/>
            </a:solidFill>
            <a:prstDash val="solid"/>
            <a:miter/>
          </a:ln>
        </p:spPr>
      </p:sp>
      <p:sp>
        <p:nvSpPr>
          <p:cNvPr name="TextBox 9" id="9"/>
          <p:cNvSpPr txBox="true"/>
          <p:nvPr/>
        </p:nvSpPr>
        <p:spPr>
          <a:xfrm rot="0">
            <a:off x="1028700" y="157340"/>
            <a:ext cx="536354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5.3. Text Vectorization</a:t>
            </a:r>
          </a:p>
        </p:txBody>
      </p:sp>
      <p:sp>
        <p:nvSpPr>
          <p:cNvPr name="TextBox 10" id="10"/>
          <p:cNvSpPr txBox="true"/>
          <p:nvPr/>
        </p:nvSpPr>
        <p:spPr>
          <a:xfrm rot="0">
            <a:off x="491908" y="1454420"/>
            <a:ext cx="1624862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Apply CountVectorizer into email_spam dataset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13914359"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5.4. Building and Training Multinomial Navie Bayes Model</a:t>
            </a:r>
          </a:p>
        </p:txBody>
      </p:sp>
      <p:sp>
        <p:nvSpPr>
          <p:cNvPr name="TextBox 9" id="9"/>
          <p:cNvSpPr txBox="true"/>
          <p:nvPr/>
        </p:nvSpPr>
        <p:spPr>
          <a:xfrm rot="0">
            <a:off x="1028700" y="1682388"/>
            <a:ext cx="16230600" cy="1393825"/>
          </a:xfrm>
          <a:prstGeom prst="rect">
            <a:avLst/>
          </a:prstGeom>
        </p:spPr>
        <p:txBody>
          <a:bodyPr anchor="t" rtlCol="false" tIns="0" lIns="0" bIns="0" rIns="0">
            <a:spAutoFit/>
          </a:bodyPr>
          <a:lstStyle/>
          <a:p>
            <a:pPr algn="l">
              <a:lnSpc>
                <a:spcPts val="5600"/>
              </a:lnSpc>
            </a:pPr>
            <a:r>
              <a:rPr lang="en-US" sz="3500">
                <a:solidFill>
                  <a:srgbClr val="000000"/>
                </a:solidFill>
                <a:latin typeface="Arimo"/>
                <a:ea typeface="Arimo"/>
                <a:cs typeface="Arimo"/>
                <a:sym typeface="Arimo"/>
              </a:rPr>
              <a:t>The mathematical formulas for Multinomial Naive Bayes as previously outlined are used to build the model.</a:t>
            </a:r>
          </a:p>
        </p:txBody>
      </p:sp>
      <p:sp>
        <p:nvSpPr>
          <p:cNvPr name="TextBox 10" id="10"/>
          <p:cNvSpPr txBox="true"/>
          <p:nvPr/>
        </p:nvSpPr>
        <p:spPr>
          <a:xfrm rot="0">
            <a:off x="2036541" y="3308350"/>
            <a:ext cx="15222759" cy="4213225"/>
          </a:xfrm>
          <a:prstGeom prst="rect">
            <a:avLst/>
          </a:prstGeom>
        </p:spPr>
        <p:txBody>
          <a:bodyPr anchor="t" rtlCol="false" tIns="0" lIns="0" bIns="0" rIns="0">
            <a:spAutoFit/>
          </a:bodyPr>
          <a:lstStyle/>
          <a:p>
            <a:pPr algn="l" marL="755651" indent="-377825" lvl="1">
              <a:lnSpc>
                <a:spcPts val="5600"/>
              </a:lnSpc>
              <a:buFont typeface="Arial"/>
              <a:buChar char="•"/>
            </a:pPr>
            <a:r>
              <a:rPr lang="en-US" sz="3500">
                <a:solidFill>
                  <a:srgbClr val="000000"/>
                </a:solidFill>
                <a:latin typeface="Arimo Italics"/>
                <a:ea typeface="Arimo Italics"/>
                <a:cs typeface="Arimo Italics"/>
                <a:sym typeface="Arimo Italics"/>
              </a:rPr>
              <a:t>Underflow:</a:t>
            </a:r>
            <a:r>
              <a:rPr lang="en-US" sz="3500">
                <a:solidFill>
                  <a:srgbClr val="000000"/>
                </a:solidFill>
                <a:latin typeface="Arimo"/>
                <a:ea typeface="Arimo"/>
                <a:cs typeface="Arimo"/>
                <a:sym typeface="Arimo"/>
              </a:rPr>
              <a:t> Because P(X|y) is often the product of many probabilities P(x_i|y), as the number of features x_i increases, the product of small probabilities can become extremely small, leading to numerical underflow issues on computers.</a:t>
            </a:r>
          </a:p>
          <a:p>
            <a:pPr algn="l">
              <a:lnSpc>
                <a:spcPts val="5600"/>
              </a:lnSpc>
            </a:pPr>
          </a:p>
          <a:p>
            <a:pPr algn="l" marL="755651" indent="-377825" lvl="1">
              <a:lnSpc>
                <a:spcPts val="5600"/>
              </a:lnSpc>
              <a:buFont typeface="Arial"/>
              <a:buChar char="•"/>
            </a:pPr>
            <a:r>
              <a:rPr lang="en-US" sz="3500">
                <a:solidFill>
                  <a:srgbClr val="000000"/>
                </a:solidFill>
                <a:latin typeface="Arimo Italics"/>
                <a:ea typeface="Arimo Italics"/>
                <a:cs typeface="Arimo Italics"/>
                <a:sym typeface="Arimo Italics"/>
              </a:rPr>
              <a:t>Log transform: </a:t>
            </a:r>
            <a:r>
              <a:rPr lang="en-US" sz="3500">
                <a:solidFill>
                  <a:srgbClr val="000000"/>
                </a:solidFill>
                <a:latin typeface="Arimo"/>
                <a:ea typeface="Arimo"/>
                <a:cs typeface="Arimo"/>
                <a:sym typeface="Arimo"/>
              </a:rPr>
              <a:t>solving underflow issue </a:t>
            </a:r>
          </a:p>
        </p:txBody>
      </p:sp>
      <p:grpSp>
        <p:nvGrpSpPr>
          <p:cNvPr name="Group 11" id="11"/>
          <p:cNvGrpSpPr/>
          <p:nvPr/>
        </p:nvGrpSpPr>
        <p:grpSpPr>
          <a:xfrm rot="0">
            <a:off x="4662799" y="7912100"/>
            <a:ext cx="10280953" cy="435138"/>
            <a:chOff x="0" y="0"/>
            <a:chExt cx="13707937" cy="580183"/>
          </a:xfrm>
        </p:grpSpPr>
        <p:sp>
          <p:nvSpPr>
            <p:cNvPr name="Freeform 12" id="12"/>
            <p:cNvSpPr/>
            <p:nvPr/>
          </p:nvSpPr>
          <p:spPr>
            <a:xfrm flipH="false" flipV="false" rot="0">
              <a:off x="0" y="0"/>
              <a:ext cx="13707937" cy="580183"/>
            </a:xfrm>
            <a:custGeom>
              <a:avLst/>
              <a:gdLst/>
              <a:ahLst/>
              <a:cxnLst/>
              <a:rect r="r" b="b" t="t" l="l"/>
              <a:pathLst>
                <a:path h="580183" w="13707937">
                  <a:moveTo>
                    <a:pt x="0" y="0"/>
                  </a:moveTo>
                  <a:lnTo>
                    <a:pt x="13707937" y="0"/>
                  </a:lnTo>
                  <a:lnTo>
                    <a:pt x="13707937" y="580183"/>
                  </a:lnTo>
                  <a:lnTo>
                    <a:pt x="0" y="580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3" id="13"/>
          <p:cNvSpPr txBox="true"/>
          <p:nvPr/>
        </p:nvSpPr>
        <p:spPr>
          <a:xfrm rot="0">
            <a:off x="5848902" y="8667750"/>
            <a:ext cx="7598037" cy="590550"/>
          </a:xfrm>
          <a:prstGeom prst="rect">
            <a:avLst/>
          </a:prstGeom>
        </p:spPr>
        <p:txBody>
          <a:bodyPr anchor="t" rtlCol="false" tIns="0" lIns="0" bIns="0" rIns="0">
            <a:spAutoFit/>
          </a:bodyPr>
          <a:lstStyle/>
          <a:p>
            <a:pPr algn="l">
              <a:lnSpc>
                <a:spcPts val="4800"/>
              </a:lnSpc>
            </a:pPr>
            <a:r>
              <a:rPr lang="en-US" sz="3000">
                <a:solidFill>
                  <a:srgbClr val="000000"/>
                </a:solidFill>
                <a:latin typeface="Arimo"/>
                <a:ea typeface="Arimo"/>
                <a:cs typeface="Arimo"/>
                <a:sym typeface="Arimo"/>
              </a:rPr>
              <a:t>(In machine learning log mean logarit nepe)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5093520" y="-6460785"/>
            <a:ext cx="16497169" cy="13407699"/>
          </a:xfrm>
          <a:custGeom>
            <a:avLst/>
            <a:gdLst/>
            <a:ahLst/>
            <a:cxnLst/>
            <a:rect r="r" b="b" t="t" l="l"/>
            <a:pathLst>
              <a:path h="13407699" w="16497169">
                <a:moveTo>
                  <a:pt x="0" y="0"/>
                </a:moveTo>
                <a:lnTo>
                  <a:pt x="16497169" y="0"/>
                </a:lnTo>
                <a:lnTo>
                  <a:pt x="16497169"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1028700" y="4705620"/>
            <a:ext cx="8792092" cy="4701239"/>
          </a:xfrm>
          <a:custGeom>
            <a:avLst/>
            <a:gdLst/>
            <a:ahLst/>
            <a:cxnLst/>
            <a:rect r="r" b="b" t="t" l="l"/>
            <a:pathLst>
              <a:path h="4701239" w="8792092">
                <a:moveTo>
                  <a:pt x="0" y="0"/>
                </a:moveTo>
                <a:lnTo>
                  <a:pt x="8792092" y="0"/>
                </a:lnTo>
                <a:lnTo>
                  <a:pt x="8792092" y="4701239"/>
                </a:lnTo>
                <a:lnTo>
                  <a:pt x="0" y="4701239"/>
                </a:lnTo>
                <a:lnTo>
                  <a:pt x="0" y="0"/>
                </a:lnTo>
                <a:close/>
              </a:path>
            </a:pathLst>
          </a:custGeom>
          <a:blipFill>
            <a:blip r:embed="rId5"/>
            <a:stretch>
              <a:fillRect l="-38582" t="-5211" r="-38696" b="-93713"/>
            </a:stretch>
          </a:blipFill>
        </p:spPr>
      </p:sp>
      <p:sp>
        <p:nvSpPr>
          <p:cNvPr name="Freeform 9" id="9"/>
          <p:cNvSpPr/>
          <p:nvPr/>
        </p:nvSpPr>
        <p:spPr>
          <a:xfrm flipH="false" flipV="false" rot="0">
            <a:off x="10521429" y="6073344"/>
            <a:ext cx="5390971" cy="2803283"/>
          </a:xfrm>
          <a:custGeom>
            <a:avLst/>
            <a:gdLst/>
            <a:ahLst/>
            <a:cxnLst/>
            <a:rect r="r" b="b" t="t" l="l"/>
            <a:pathLst>
              <a:path h="2803283" w="5390971">
                <a:moveTo>
                  <a:pt x="0" y="0"/>
                </a:moveTo>
                <a:lnTo>
                  <a:pt x="5390971" y="0"/>
                </a:lnTo>
                <a:lnTo>
                  <a:pt x="5390971" y="2803283"/>
                </a:lnTo>
                <a:lnTo>
                  <a:pt x="0" y="2803283"/>
                </a:lnTo>
                <a:lnTo>
                  <a:pt x="0" y="0"/>
                </a:lnTo>
                <a:close/>
              </a:path>
            </a:pathLst>
          </a:custGeom>
          <a:blipFill>
            <a:blip r:embed="rId6"/>
            <a:stretch>
              <a:fillRect l="-3449" t="-5804" r="0" b="-6159"/>
            </a:stretch>
          </a:blipFill>
        </p:spPr>
      </p:sp>
      <p:sp>
        <p:nvSpPr>
          <p:cNvPr name="TextBox 10" id="10"/>
          <p:cNvSpPr txBox="true"/>
          <p:nvPr/>
        </p:nvSpPr>
        <p:spPr>
          <a:xfrm rot="0">
            <a:off x="1028700" y="157340"/>
            <a:ext cx="841241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5.5. Evaluating Model Performance</a:t>
            </a:r>
          </a:p>
        </p:txBody>
      </p:sp>
      <p:sp>
        <p:nvSpPr>
          <p:cNvPr name="TextBox 11" id="11"/>
          <p:cNvSpPr txBox="true"/>
          <p:nvPr/>
        </p:nvSpPr>
        <p:spPr>
          <a:xfrm rot="0">
            <a:off x="1028700" y="1454420"/>
            <a:ext cx="16230600" cy="28035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Bold"/>
                <a:ea typeface="Arimo Bold"/>
                <a:cs typeface="Arimo Bold"/>
                <a:sym typeface="Arimo Bold"/>
              </a:rPr>
              <a:t>Confusion matrix:</a:t>
            </a:r>
            <a:r>
              <a:rPr lang="en-US" sz="3999">
                <a:solidFill>
                  <a:srgbClr val="000000"/>
                </a:solidFill>
                <a:latin typeface="Arimo"/>
                <a:ea typeface="Arimo"/>
                <a:cs typeface="Arimo"/>
                <a:sym typeface="Arimo"/>
              </a:rPr>
              <a:t> Display the number of correct and incorrect predictions</a:t>
            </a:r>
          </a:p>
          <a:p>
            <a:pPr algn="l" marL="863599" indent="-431800" lvl="1">
              <a:lnSpc>
                <a:spcPts val="5599"/>
              </a:lnSpc>
              <a:buFont typeface="Arial"/>
              <a:buChar char="•"/>
            </a:pPr>
            <a:r>
              <a:rPr lang="en-US" sz="3999">
                <a:solidFill>
                  <a:srgbClr val="000000"/>
                </a:solidFill>
                <a:latin typeface="Arimo Bold"/>
                <a:ea typeface="Arimo Bold"/>
                <a:cs typeface="Arimo Bold"/>
                <a:sym typeface="Arimo Bold"/>
              </a:rPr>
              <a:t>Accuracy score:</a:t>
            </a:r>
            <a:r>
              <a:rPr lang="en-US" sz="3999">
                <a:solidFill>
                  <a:srgbClr val="000000"/>
                </a:solidFill>
                <a:latin typeface="Arimo"/>
                <a:ea typeface="Arimo"/>
                <a:cs typeface="Arimo"/>
                <a:sym typeface="Arimo"/>
              </a:rPr>
              <a:t> The ratio of the number of correct predictions to the total number of samples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5093520" y="-6460785"/>
            <a:ext cx="16497169" cy="13407699"/>
          </a:xfrm>
          <a:custGeom>
            <a:avLst/>
            <a:gdLst/>
            <a:ahLst/>
            <a:cxnLst/>
            <a:rect r="r" b="b" t="t" l="l"/>
            <a:pathLst>
              <a:path h="13407699" w="16497169">
                <a:moveTo>
                  <a:pt x="0" y="0"/>
                </a:moveTo>
                <a:lnTo>
                  <a:pt x="16497169" y="0"/>
                </a:lnTo>
                <a:lnTo>
                  <a:pt x="16497169"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2125014" y="2410985"/>
            <a:ext cx="8412416" cy="6847315"/>
          </a:xfrm>
          <a:custGeom>
            <a:avLst/>
            <a:gdLst/>
            <a:ahLst/>
            <a:cxnLst/>
            <a:rect r="r" b="b" t="t" l="l"/>
            <a:pathLst>
              <a:path h="6847315" w="8412416">
                <a:moveTo>
                  <a:pt x="0" y="0"/>
                </a:moveTo>
                <a:lnTo>
                  <a:pt x="8412415" y="0"/>
                </a:lnTo>
                <a:lnTo>
                  <a:pt x="8412415" y="6847315"/>
                </a:lnTo>
                <a:lnTo>
                  <a:pt x="0" y="6847315"/>
                </a:lnTo>
                <a:lnTo>
                  <a:pt x="0" y="0"/>
                </a:lnTo>
                <a:close/>
              </a:path>
            </a:pathLst>
          </a:custGeom>
          <a:blipFill>
            <a:blip r:embed="rId5"/>
            <a:stretch>
              <a:fillRect l="0" t="0" r="0" b="0"/>
            </a:stretch>
          </a:blipFill>
          <a:ln w="38100" cap="sq">
            <a:solidFill>
              <a:srgbClr val="000000"/>
            </a:solidFill>
            <a:prstDash val="solid"/>
            <a:miter/>
          </a:ln>
        </p:spPr>
      </p:sp>
      <p:sp>
        <p:nvSpPr>
          <p:cNvPr name="TextBox 9" id="9"/>
          <p:cNvSpPr txBox="true"/>
          <p:nvPr/>
        </p:nvSpPr>
        <p:spPr>
          <a:xfrm rot="0">
            <a:off x="1028700" y="157340"/>
            <a:ext cx="841241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5.5. Evaluating Model Performance</a:t>
            </a:r>
          </a:p>
        </p:txBody>
      </p:sp>
      <p:sp>
        <p:nvSpPr>
          <p:cNvPr name="TextBox 10" id="10"/>
          <p:cNvSpPr txBox="true"/>
          <p:nvPr/>
        </p:nvSpPr>
        <p:spPr>
          <a:xfrm rot="0">
            <a:off x="1028700" y="1362832"/>
            <a:ext cx="10605043"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a:ea typeface="Arimo"/>
                <a:cs typeface="Arimo"/>
                <a:sym typeface="Arimo"/>
              </a:rPr>
              <a:t>Confusion matrix and accurency of the model</a:t>
            </a:r>
          </a:p>
        </p:txBody>
      </p:sp>
      <p:sp>
        <p:nvSpPr>
          <p:cNvPr name="TextBox 11" id="11"/>
          <p:cNvSpPr txBox="true"/>
          <p:nvPr/>
        </p:nvSpPr>
        <p:spPr>
          <a:xfrm rot="0">
            <a:off x="11215340" y="5447292"/>
            <a:ext cx="4630795"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Bold"/>
                <a:ea typeface="Arimo Bold"/>
                <a:cs typeface="Arimo Bold"/>
                <a:sym typeface="Arimo Bold"/>
              </a:rPr>
              <a:t>Accurency = 0.971</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243065"/>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1028700" y="2413757"/>
            <a:ext cx="9021640" cy="6844543"/>
          </a:xfrm>
          <a:custGeom>
            <a:avLst/>
            <a:gdLst/>
            <a:ahLst/>
            <a:cxnLst/>
            <a:rect r="r" b="b" t="t" l="l"/>
            <a:pathLst>
              <a:path h="6844543" w="9021640">
                <a:moveTo>
                  <a:pt x="0" y="0"/>
                </a:moveTo>
                <a:lnTo>
                  <a:pt x="9021640" y="0"/>
                </a:lnTo>
                <a:lnTo>
                  <a:pt x="9021640" y="6844543"/>
                </a:lnTo>
                <a:lnTo>
                  <a:pt x="0" y="6844543"/>
                </a:lnTo>
                <a:lnTo>
                  <a:pt x="0" y="0"/>
                </a:lnTo>
                <a:close/>
              </a:path>
            </a:pathLst>
          </a:custGeom>
          <a:blipFill>
            <a:blip r:embed="rId5"/>
            <a:stretch>
              <a:fillRect l="0" t="0" r="0" b="0"/>
            </a:stretch>
          </a:blipFill>
        </p:spPr>
      </p:sp>
      <p:sp>
        <p:nvSpPr>
          <p:cNvPr name="TextBox 9" id="9"/>
          <p:cNvSpPr txBox="true"/>
          <p:nvPr/>
        </p:nvSpPr>
        <p:spPr>
          <a:xfrm rot="0">
            <a:off x="1028700" y="157340"/>
            <a:ext cx="567289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5.6. Model Optimization</a:t>
            </a:r>
          </a:p>
        </p:txBody>
      </p:sp>
      <p:sp>
        <p:nvSpPr>
          <p:cNvPr name="TextBox 10" id="10"/>
          <p:cNvSpPr txBox="true"/>
          <p:nvPr/>
        </p:nvSpPr>
        <p:spPr>
          <a:xfrm rot="0">
            <a:off x="1038225" y="1362832"/>
            <a:ext cx="10605043"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a:ea typeface="Arimo"/>
                <a:cs typeface="Arimo"/>
                <a:sym typeface="Arimo"/>
              </a:rPr>
              <a:t>Try smoothing parameter from 10^-5 to 10^5.</a:t>
            </a:r>
          </a:p>
        </p:txBody>
      </p:sp>
      <p:sp>
        <p:nvSpPr>
          <p:cNvPr name="TextBox 11" id="11"/>
          <p:cNvSpPr txBox="true"/>
          <p:nvPr/>
        </p:nvSpPr>
        <p:spPr>
          <a:xfrm rot="0">
            <a:off x="10280623" y="4756150"/>
            <a:ext cx="7373861"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Bold"/>
                <a:ea typeface="Arimo Bold"/>
                <a:cs typeface="Arimo Bold"/>
                <a:sym typeface="Arimo Bold"/>
              </a:rPr>
              <a:t>Best smoothing parameter = 1</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2126717" y="2413757"/>
            <a:ext cx="8409009" cy="6844543"/>
          </a:xfrm>
          <a:custGeom>
            <a:avLst/>
            <a:gdLst/>
            <a:ahLst/>
            <a:cxnLst/>
            <a:rect r="r" b="b" t="t" l="l"/>
            <a:pathLst>
              <a:path h="6844543" w="8409009">
                <a:moveTo>
                  <a:pt x="0" y="0"/>
                </a:moveTo>
                <a:lnTo>
                  <a:pt x="8409009" y="0"/>
                </a:lnTo>
                <a:lnTo>
                  <a:pt x="8409009" y="6844543"/>
                </a:lnTo>
                <a:lnTo>
                  <a:pt x="0" y="6844543"/>
                </a:lnTo>
                <a:lnTo>
                  <a:pt x="0" y="0"/>
                </a:lnTo>
                <a:close/>
              </a:path>
            </a:pathLst>
          </a:custGeom>
          <a:blipFill>
            <a:blip r:embed="rId5"/>
            <a:stretch>
              <a:fillRect l="0" t="0" r="0" b="0"/>
            </a:stretch>
          </a:blipFill>
        </p:spPr>
      </p:sp>
      <p:sp>
        <p:nvSpPr>
          <p:cNvPr name="TextBox 9" id="9"/>
          <p:cNvSpPr txBox="true"/>
          <p:nvPr/>
        </p:nvSpPr>
        <p:spPr>
          <a:xfrm rot="0">
            <a:off x="1028700" y="157340"/>
            <a:ext cx="5672896"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5.6. Model Optimization</a:t>
            </a:r>
          </a:p>
        </p:txBody>
      </p:sp>
      <p:sp>
        <p:nvSpPr>
          <p:cNvPr name="TextBox 10" id="10"/>
          <p:cNvSpPr txBox="true"/>
          <p:nvPr/>
        </p:nvSpPr>
        <p:spPr>
          <a:xfrm rot="0">
            <a:off x="1028700" y="1362832"/>
            <a:ext cx="10605043"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a:ea typeface="Arimo"/>
                <a:cs typeface="Arimo"/>
                <a:sym typeface="Arimo"/>
              </a:rPr>
              <a:t>Confusion matrix after optimization.</a:t>
            </a:r>
          </a:p>
        </p:txBody>
      </p:sp>
      <p:sp>
        <p:nvSpPr>
          <p:cNvPr name="TextBox 11" id="11"/>
          <p:cNvSpPr txBox="true"/>
          <p:nvPr/>
        </p:nvSpPr>
        <p:spPr>
          <a:xfrm rot="0">
            <a:off x="11215340" y="5447292"/>
            <a:ext cx="4630795" cy="688975"/>
          </a:xfrm>
          <a:prstGeom prst="rect">
            <a:avLst/>
          </a:prstGeom>
        </p:spPr>
        <p:txBody>
          <a:bodyPr anchor="t" rtlCol="false" tIns="0" lIns="0" bIns="0" rIns="0">
            <a:spAutoFit/>
          </a:bodyPr>
          <a:lstStyle/>
          <a:p>
            <a:pPr algn="l">
              <a:lnSpc>
                <a:spcPts val="5599"/>
              </a:lnSpc>
            </a:pPr>
            <a:r>
              <a:rPr lang="en-US" sz="3999">
                <a:solidFill>
                  <a:srgbClr val="000000"/>
                </a:solidFill>
                <a:latin typeface="Arimo Bold"/>
                <a:ea typeface="Arimo Bold"/>
                <a:cs typeface="Arimo Bold"/>
                <a:sym typeface="Arimo Bold"/>
              </a:rPr>
              <a:t>Accurency = 0.976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Freeform 8" id="8"/>
          <p:cNvSpPr/>
          <p:nvPr/>
        </p:nvSpPr>
        <p:spPr>
          <a:xfrm flipH="false" flipV="false" rot="0">
            <a:off x="3029540" y="2591070"/>
            <a:ext cx="11173357" cy="6667230"/>
          </a:xfrm>
          <a:custGeom>
            <a:avLst/>
            <a:gdLst/>
            <a:ahLst/>
            <a:cxnLst/>
            <a:rect r="r" b="b" t="t" l="l"/>
            <a:pathLst>
              <a:path h="6667230" w="11173357">
                <a:moveTo>
                  <a:pt x="0" y="0"/>
                </a:moveTo>
                <a:lnTo>
                  <a:pt x="11173358" y="0"/>
                </a:lnTo>
                <a:lnTo>
                  <a:pt x="11173358" y="6667230"/>
                </a:lnTo>
                <a:lnTo>
                  <a:pt x="0" y="6667230"/>
                </a:lnTo>
                <a:lnTo>
                  <a:pt x="0" y="0"/>
                </a:lnTo>
                <a:close/>
              </a:path>
            </a:pathLst>
          </a:custGeom>
          <a:blipFill>
            <a:blip r:embed="rId5"/>
            <a:stretch>
              <a:fillRect l="0" t="0" r="0" b="0"/>
            </a:stretch>
          </a:blipFill>
        </p:spPr>
      </p:sp>
      <p:sp>
        <p:nvSpPr>
          <p:cNvPr name="TextBox 9" id="9"/>
          <p:cNvSpPr txBox="true"/>
          <p:nvPr/>
        </p:nvSpPr>
        <p:spPr>
          <a:xfrm rot="0">
            <a:off x="1028700" y="157340"/>
            <a:ext cx="3697973"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5.7. Creating UI</a:t>
            </a:r>
          </a:p>
        </p:txBody>
      </p:sp>
      <p:sp>
        <p:nvSpPr>
          <p:cNvPr name="TextBox 10" id="10"/>
          <p:cNvSpPr txBox="true"/>
          <p:nvPr/>
        </p:nvSpPr>
        <p:spPr>
          <a:xfrm rot="0">
            <a:off x="491908" y="1454420"/>
            <a:ext cx="16248622" cy="68897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Use streamlit in python to create a simple webapp.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13524" y="4344988"/>
            <a:ext cx="6660952"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6. Conclusion</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4535614" y="-6460785"/>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196647" y="1801812"/>
            <a:ext cx="16230600" cy="6178550"/>
          </a:xfrm>
          <a:prstGeom prst="rect">
            <a:avLst/>
          </a:prstGeom>
        </p:spPr>
        <p:txBody>
          <a:bodyPr anchor="t" rtlCol="false" tIns="0" lIns="0" bIns="0" rIns="0">
            <a:spAutoFit/>
          </a:bodyPr>
          <a:lstStyle/>
          <a:p>
            <a:pPr algn="l">
              <a:lnSpc>
                <a:spcPts val="9999"/>
              </a:lnSpc>
            </a:pPr>
            <a:r>
              <a:rPr lang="en-US" sz="3999">
                <a:solidFill>
                  <a:srgbClr val="000000"/>
                </a:solidFill>
                <a:latin typeface="Arimo Bold"/>
                <a:ea typeface="Arimo Bold"/>
                <a:cs typeface="Arimo Bold"/>
                <a:sym typeface="Arimo Bold"/>
              </a:rPr>
              <a:t>Through this project, we have:</a:t>
            </a:r>
          </a:p>
          <a:p>
            <a:pPr algn="l" marL="863599" indent="-431800" lvl="1">
              <a:lnSpc>
                <a:spcPts val="9999"/>
              </a:lnSpc>
              <a:buFont typeface="Arial"/>
              <a:buChar char="•"/>
            </a:pPr>
            <a:r>
              <a:rPr lang="en-US" sz="3999">
                <a:solidFill>
                  <a:srgbClr val="000000"/>
                </a:solidFill>
                <a:latin typeface="Arimo"/>
                <a:ea typeface="Arimo"/>
                <a:cs typeface="Arimo"/>
                <a:sym typeface="Arimo"/>
              </a:rPr>
              <a:t>R</a:t>
            </a:r>
            <a:r>
              <a:rPr lang="en-US" sz="3999">
                <a:solidFill>
                  <a:srgbClr val="000000"/>
                </a:solidFill>
                <a:latin typeface="Arimo"/>
                <a:ea typeface="Arimo"/>
                <a:cs typeface="Arimo"/>
                <a:sym typeface="Arimo"/>
              </a:rPr>
              <a:t>esearched and understood the Naive Bayes algorithm. </a:t>
            </a:r>
          </a:p>
          <a:p>
            <a:pPr algn="l" marL="863599" indent="-431800" lvl="1">
              <a:lnSpc>
                <a:spcPts val="9999"/>
              </a:lnSpc>
              <a:buFont typeface="Arial"/>
              <a:buChar char="•"/>
            </a:pPr>
            <a:r>
              <a:rPr lang="en-US" sz="3999">
                <a:solidFill>
                  <a:srgbClr val="000000"/>
                </a:solidFill>
                <a:latin typeface="Arimo"/>
                <a:ea typeface="Arimo"/>
                <a:cs typeface="Arimo"/>
                <a:sym typeface="Arimo"/>
              </a:rPr>
              <a:t>Text preprocessing before building the model.</a:t>
            </a:r>
          </a:p>
          <a:p>
            <a:pPr algn="l" marL="863599" indent="-431800" lvl="1">
              <a:lnSpc>
                <a:spcPts val="9999"/>
              </a:lnSpc>
              <a:buFont typeface="Arial"/>
              <a:buChar char="•"/>
            </a:pPr>
            <a:r>
              <a:rPr lang="en-US" sz="3999">
                <a:solidFill>
                  <a:srgbClr val="000000"/>
                </a:solidFill>
                <a:latin typeface="Arimo"/>
                <a:ea typeface="Arimo"/>
                <a:cs typeface="Arimo"/>
                <a:sym typeface="Arimo"/>
              </a:rPr>
              <a:t>Building a Multinomial Naive Bayes model.</a:t>
            </a:r>
          </a:p>
          <a:p>
            <a:pPr algn="l" marL="863599" indent="-431800" lvl="1">
              <a:lnSpc>
                <a:spcPts val="9999"/>
              </a:lnSpc>
              <a:buFont typeface="Arial"/>
              <a:buChar char="•"/>
            </a:pPr>
            <a:r>
              <a:rPr lang="en-US" sz="3999">
                <a:solidFill>
                  <a:srgbClr val="000000"/>
                </a:solidFill>
                <a:latin typeface="Arimo"/>
                <a:ea typeface="Arimo"/>
                <a:cs typeface="Arimo"/>
                <a:sym typeface="Arimo"/>
              </a:rPr>
              <a:t>Creating an interface to apply the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
        <p:nvSpPr>
          <p:cNvPr name="TextBox 4" id="4"/>
          <p:cNvSpPr txBox="true"/>
          <p:nvPr/>
        </p:nvSpPr>
        <p:spPr>
          <a:xfrm rot="0">
            <a:off x="4456834" y="4344988"/>
            <a:ext cx="9374332"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1. Project Overview</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24337" y="4344988"/>
            <a:ext cx="6039326"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THANK YOU</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9136">
            <a:off x="11030581" y="6018263"/>
            <a:ext cx="11537617" cy="9376936"/>
          </a:xfrm>
          <a:custGeom>
            <a:avLst/>
            <a:gdLst/>
            <a:ahLst/>
            <a:cxnLst/>
            <a:rect r="r" b="b" t="t" l="l"/>
            <a:pathLst>
              <a:path h="9376936" w="11537617">
                <a:moveTo>
                  <a:pt x="0" y="0"/>
                </a:moveTo>
                <a:lnTo>
                  <a:pt x="11537617" y="0"/>
                </a:lnTo>
                <a:lnTo>
                  <a:pt x="11537617" y="9376935"/>
                </a:lnTo>
                <a:lnTo>
                  <a:pt x="0" y="93769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044" y="0"/>
            <a:ext cx="18324044" cy="1089380"/>
            <a:chOff x="0" y="0"/>
            <a:chExt cx="24432059" cy="1452506"/>
          </a:xfrm>
        </p:grpSpPr>
        <p:grpSp>
          <p:nvGrpSpPr>
            <p:cNvPr name="Group 4" id="4"/>
            <p:cNvGrpSpPr/>
            <p:nvPr/>
          </p:nvGrpSpPr>
          <p:grpSpPr>
            <a:xfrm rot="0">
              <a:off x="0" y="0"/>
              <a:ext cx="24432059" cy="1452506"/>
              <a:chOff x="0" y="0"/>
              <a:chExt cx="4826086" cy="286915"/>
            </a:xfrm>
          </p:grpSpPr>
          <p:sp>
            <p:nvSpPr>
              <p:cNvPr name="Freeform 5" id="5"/>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6" id="6"/>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7" id="7"/>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4"/>
              <a:stretch>
                <a:fillRect l="-11509" t="0" r="-13279" b="-57378"/>
              </a:stretch>
            </a:blipFill>
          </p:spPr>
        </p:sp>
      </p:grpSp>
      <p:sp>
        <p:nvSpPr>
          <p:cNvPr name="TextBox 8" id="8"/>
          <p:cNvSpPr txBox="true"/>
          <p:nvPr/>
        </p:nvSpPr>
        <p:spPr>
          <a:xfrm rot="0">
            <a:off x="1028700" y="157340"/>
            <a:ext cx="5561518"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1.1. Problem statement</a:t>
            </a:r>
          </a:p>
        </p:txBody>
      </p:sp>
      <p:sp>
        <p:nvSpPr>
          <p:cNvPr name="TextBox 9" id="9"/>
          <p:cNvSpPr txBox="true"/>
          <p:nvPr/>
        </p:nvSpPr>
        <p:spPr>
          <a:xfrm rot="0">
            <a:off x="1028700" y="1824005"/>
            <a:ext cx="16230600" cy="2803525"/>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rimo"/>
                <a:ea typeface="Arimo"/>
                <a:cs typeface="Arimo"/>
                <a:sym typeface="Arimo"/>
              </a:rPr>
              <a:t>Spam emails cause significant disruption, security risks, and annoyance to users. This project aims to develop an effective spam email classification model using machine learning to improve the accuracy of detection and minimize the impact of spam on users.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44" y="0"/>
            <a:ext cx="18324044" cy="1089380"/>
            <a:chOff x="0" y="0"/>
            <a:chExt cx="24432059" cy="1452506"/>
          </a:xfrm>
        </p:grpSpPr>
        <p:grpSp>
          <p:nvGrpSpPr>
            <p:cNvPr name="Group 3" id="3"/>
            <p:cNvGrpSpPr/>
            <p:nvPr/>
          </p:nvGrpSpPr>
          <p:grpSpPr>
            <a:xfrm rot="0">
              <a:off x="0" y="0"/>
              <a:ext cx="24432059" cy="1452506"/>
              <a:chOff x="0" y="0"/>
              <a:chExt cx="4826086" cy="286915"/>
            </a:xfrm>
          </p:grpSpPr>
          <p:sp>
            <p:nvSpPr>
              <p:cNvPr name="Freeform 4" id="4"/>
              <p:cNvSpPr/>
              <p:nvPr/>
            </p:nvSpPr>
            <p:spPr>
              <a:xfrm flipH="false" flipV="false" rot="0">
                <a:off x="0" y="0"/>
                <a:ext cx="4826086" cy="286915"/>
              </a:xfrm>
              <a:custGeom>
                <a:avLst/>
                <a:gdLst/>
                <a:ahLst/>
                <a:cxnLst/>
                <a:rect r="r" b="b" t="t" l="l"/>
                <a:pathLst>
                  <a:path h="286915" w="4826086">
                    <a:moveTo>
                      <a:pt x="0" y="0"/>
                    </a:moveTo>
                    <a:lnTo>
                      <a:pt x="4826086" y="0"/>
                    </a:lnTo>
                    <a:lnTo>
                      <a:pt x="4826086" y="286915"/>
                    </a:lnTo>
                    <a:lnTo>
                      <a:pt x="0" y="286915"/>
                    </a:lnTo>
                    <a:close/>
                  </a:path>
                </a:pathLst>
              </a:custGeom>
              <a:solidFill>
                <a:srgbClr val="1B376A"/>
              </a:solidFill>
            </p:spPr>
          </p:sp>
          <p:sp>
            <p:nvSpPr>
              <p:cNvPr name="TextBox 5" id="5"/>
              <p:cNvSpPr txBox="true"/>
              <p:nvPr/>
            </p:nvSpPr>
            <p:spPr>
              <a:xfrm>
                <a:off x="0" y="-85725"/>
                <a:ext cx="4826086" cy="372640"/>
              </a:xfrm>
              <a:prstGeom prst="rect">
                <a:avLst/>
              </a:prstGeom>
            </p:spPr>
            <p:txBody>
              <a:bodyPr anchor="ctr" rtlCol="false" tIns="50800" lIns="50800" bIns="50800" rIns="50800"/>
              <a:lstStyle/>
              <a:p>
                <a:pPr algn="ctr">
                  <a:lnSpc>
                    <a:spcPts val="3149"/>
                  </a:lnSpc>
                </a:pPr>
              </a:p>
            </p:txBody>
          </p:sp>
        </p:grpSp>
        <p:sp>
          <p:nvSpPr>
            <p:cNvPr name="Freeform 6" id="6"/>
            <p:cNvSpPr/>
            <p:nvPr/>
          </p:nvSpPr>
          <p:spPr>
            <a:xfrm flipH="false" flipV="false" rot="0">
              <a:off x="20365318" y="97994"/>
              <a:ext cx="4066741" cy="1256517"/>
            </a:xfrm>
            <a:custGeom>
              <a:avLst/>
              <a:gdLst/>
              <a:ahLst/>
              <a:cxnLst/>
              <a:rect r="r" b="b" t="t" l="l"/>
              <a:pathLst>
                <a:path h="1256517" w="4066741">
                  <a:moveTo>
                    <a:pt x="0" y="0"/>
                  </a:moveTo>
                  <a:lnTo>
                    <a:pt x="4066741" y="0"/>
                  </a:lnTo>
                  <a:lnTo>
                    <a:pt x="4066741" y="1256518"/>
                  </a:lnTo>
                  <a:lnTo>
                    <a:pt x="0" y="1256518"/>
                  </a:lnTo>
                  <a:lnTo>
                    <a:pt x="0" y="0"/>
                  </a:lnTo>
                  <a:close/>
                </a:path>
              </a:pathLst>
            </a:custGeom>
            <a:blipFill>
              <a:blip r:embed="rId2"/>
              <a:stretch>
                <a:fillRect l="-11509" t="0" r="-13279" b="-57378"/>
              </a:stretch>
            </a:blipFill>
          </p:spPr>
        </p:sp>
      </p:grpSp>
      <p:sp>
        <p:nvSpPr>
          <p:cNvPr name="TextBox 7" id="7"/>
          <p:cNvSpPr txBox="true"/>
          <p:nvPr/>
        </p:nvSpPr>
        <p:spPr>
          <a:xfrm rot="0">
            <a:off x="1028700" y="157340"/>
            <a:ext cx="4771484" cy="688975"/>
          </a:xfrm>
          <a:prstGeom prst="rect">
            <a:avLst/>
          </a:prstGeom>
        </p:spPr>
        <p:txBody>
          <a:bodyPr anchor="t" rtlCol="false" tIns="0" lIns="0" bIns="0" rIns="0">
            <a:spAutoFit/>
          </a:bodyPr>
          <a:lstStyle/>
          <a:p>
            <a:pPr algn="l">
              <a:lnSpc>
                <a:spcPts val="5599"/>
              </a:lnSpc>
            </a:pPr>
            <a:r>
              <a:rPr lang="en-US" sz="3999">
                <a:solidFill>
                  <a:srgbClr val="FFFFFF"/>
                </a:solidFill>
                <a:latin typeface="Arimo Bold"/>
                <a:ea typeface="Arimo Bold"/>
                <a:cs typeface="Arimo Bold"/>
                <a:sym typeface="Arimo Bold"/>
              </a:rPr>
              <a:t>1.2. Research topic </a:t>
            </a:r>
          </a:p>
        </p:txBody>
      </p:sp>
      <p:sp>
        <p:nvSpPr>
          <p:cNvPr name="TextBox 8" id="8"/>
          <p:cNvSpPr txBox="true"/>
          <p:nvPr/>
        </p:nvSpPr>
        <p:spPr>
          <a:xfrm rot="0">
            <a:off x="1028700" y="1595405"/>
            <a:ext cx="16230600" cy="3946525"/>
          </a:xfrm>
          <a:prstGeom prst="rect">
            <a:avLst/>
          </a:prstGeom>
        </p:spPr>
        <p:txBody>
          <a:bodyPr anchor="t" rtlCol="false" tIns="0" lIns="0" bIns="0" rIns="0">
            <a:spAutoFit/>
          </a:bodyPr>
          <a:lstStyle/>
          <a:p>
            <a:pPr algn="l" marL="863599" indent="-431800" lvl="1">
              <a:lnSpc>
                <a:spcPts val="7999"/>
              </a:lnSpc>
              <a:buFont typeface="Arial"/>
              <a:buChar char="•"/>
            </a:pPr>
            <a:r>
              <a:rPr lang="en-US" sz="3999">
                <a:solidFill>
                  <a:srgbClr val="000000"/>
                </a:solidFill>
                <a:latin typeface="Arimo"/>
                <a:ea typeface="Arimo"/>
                <a:cs typeface="Arimo"/>
                <a:sym typeface="Arimo"/>
              </a:rPr>
              <a:t>Developing a spam email classification system using machine learning.</a:t>
            </a:r>
          </a:p>
          <a:p>
            <a:pPr algn="l" marL="863599" indent="-431800" lvl="1">
              <a:lnSpc>
                <a:spcPts val="7999"/>
              </a:lnSpc>
              <a:buFont typeface="Arial"/>
              <a:buChar char="•"/>
            </a:pPr>
            <a:r>
              <a:rPr lang="en-US" sz="3999">
                <a:solidFill>
                  <a:srgbClr val="000000"/>
                </a:solidFill>
                <a:latin typeface="Arimo"/>
                <a:ea typeface="Arimo"/>
                <a:cs typeface="Arimo"/>
                <a:sym typeface="Arimo"/>
              </a:rPr>
              <a:t>The machine learning algorithm utilized here is the Naive Bayes algorithm.</a:t>
            </a:r>
          </a:p>
        </p:txBody>
      </p:sp>
      <p:sp>
        <p:nvSpPr>
          <p:cNvPr name="Freeform 9" id="9"/>
          <p:cNvSpPr/>
          <p:nvPr/>
        </p:nvSpPr>
        <p:spPr>
          <a:xfrm flipH="false" flipV="false" rot="-779136">
            <a:off x="11030581" y="6018263"/>
            <a:ext cx="11537617" cy="9376936"/>
          </a:xfrm>
          <a:custGeom>
            <a:avLst/>
            <a:gdLst/>
            <a:ahLst/>
            <a:cxnLst/>
            <a:rect r="r" b="b" t="t" l="l"/>
            <a:pathLst>
              <a:path h="9376936" w="11537617">
                <a:moveTo>
                  <a:pt x="0" y="0"/>
                </a:moveTo>
                <a:lnTo>
                  <a:pt x="11537617" y="0"/>
                </a:lnTo>
                <a:lnTo>
                  <a:pt x="11537617" y="9376935"/>
                </a:lnTo>
                <a:lnTo>
                  <a:pt x="0" y="9376935"/>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86629" y="4344988"/>
            <a:ext cx="7114742"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2. Assign Task</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45587">
            <a:off x="-10061444" y="-4272806"/>
            <a:ext cx="16497169" cy="13407699"/>
          </a:xfrm>
          <a:custGeom>
            <a:avLst/>
            <a:gdLst/>
            <a:ahLst/>
            <a:cxnLst/>
            <a:rect r="r" b="b" t="t" l="l"/>
            <a:pathLst>
              <a:path h="13407699" w="16497169">
                <a:moveTo>
                  <a:pt x="0" y="0"/>
                </a:moveTo>
                <a:lnTo>
                  <a:pt x="16497169" y="0"/>
                </a:lnTo>
                <a:lnTo>
                  <a:pt x="16497169" y="13407699"/>
                </a:lnTo>
                <a:lnTo>
                  <a:pt x="0" y="13407699"/>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
        <p:nvSpPr>
          <p:cNvPr name="Freeform 4" id="4"/>
          <p:cNvSpPr/>
          <p:nvPr/>
        </p:nvSpPr>
        <p:spPr>
          <a:xfrm flipH="false" flipV="false" rot="0">
            <a:off x="2106180" y="1028700"/>
            <a:ext cx="13694504" cy="8229600"/>
          </a:xfrm>
          <a:custGeom>
            <a:avLst/>
            <a:gdLst/>
            <a:ahLst/>
            <a:cxnLst/>
            <a:rect r="r" b="b" t="t" l="l"/>
            <a:pathLst>
              <a:path h="8229600" w="13694504">
                <a:moveTo>
                  <a:pt x="0" y="0"/>
                </a:moveTo>
                <a:lnTo>
                  <a:pt x="13694505" y="0"/>
                </a:lnTo>
                <a:lnTo>
                  <a:pt x="13694505" y="8229600"/>
                </a:lnTo>
                <a:lnTo>
                  <a:pt x="0" y="8229600"/>
                </a:lnTo>
                <a:lnTo>
                  <a:pt x="0" y="0"/>
                </a:lnTo>
                <a:close/>
              </a:path>
            </a:pathLst>
          </a:custGeom>
          <a:blipFill>
            <a:blip r:embed="rId5"/>
            <a:stretch>
              <a:fillRect l="0" t="0" r="0" b="-286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376A"/>
        </a:solidFill>
      </p:bgPr>
    </p:bg>
    <p:spTree>
      <p:nvGrpSpPr>
        <p:cNvPr id="1" name=""/>
        <p:cNvGrpSpPr/>
        <p:nvPr/>
      </p:nvGrpSpPr>
      <p:grpSpPr>
        <a:xfrm>
          <a:off x="0" y="0"/>
          <a:ext cx="0" cy="0"/>
          <a:chOff x="0" y="0"/>
          <a:chExt cx="0" cy="0"/>
        </a:xfrm>
      </p:grpSpPr>
      <p:sp>
        <p:nvSpPr>
          <p:cNvPr name="Freeform 2" id="2"/>
          <p:cNvSpPr/>
          <p:nvPr/>
        </p:nvSpPr>
        <p:spPr>
          <a:xfrm flipH="true" flipV="false" rot="1179401">
            <a:off x="6681264" y="-3557144"/>
            <a:ext cx="16497169" cy="13407699"/>
          </a:xfrm>
          <a:custGeom>
            <a:avLst/>
            <a:gdLst/>
            <a:ahLst/>
            <a:cxnLst/>
            <a:rect r="r" b="b" t="t" l="l"/>
            <a:pathLst>
              <a:path h="13407699" w="16497169">
                <a:moveTo>
                  <a:pt x="16497169" y="0"/>
                </a:moveTo>
                <a:lnTo>
                  <a:pt x="0" y="0"/>
                </a:lnTo>
                <a:lnTo>
                  <a:pt x="0" y="13407699"/>
                </a:lnTo>
                <a:lnTo>
                  <a:pt x="16497169" y="13407699"/>
                </a:lnTo>
                <a:lnTo>
                  <a:pt x="16497169"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70455" y="4344988"/>
            <a:ext cx="13947089" cy="1406524"/>
          </a:xfrm>
          <a:prstGeom prst="rect">
            <a:avLst/>
          </a:prstGeom>
        </p:spPr>
        <p:txBody>
          <a:bodyPr anchor="t" rtlCol="false" tIns="0" lIns="0" bIns="0" rIns="0">
            <a:spAutoFit/>
          </a:bodyPr>
          <a:lstStyle/>
          <a:p>
            <a:pPr algn="ctr">
              <a:lnSpc>
                <a:spcPts val="11200"/>
              </a:lnSpc>
            </a:pPr>
            <a:r>
              <a:rPr lang="en-US" sz="8000">
                <a:solidFill>
                  <a:srgbClr val="FFFFFF"/>
                </a:solidFill>
                <a:latin typeface="Arimo Bold"/>
                <a:ea typeface="Arimo Bold"/>
                <a:cs typeface="Arimo Bold"/>
                <a:sym typeface="Arimo Bold"/>
              </a:rPr>
              <a:t>3. Prepare Data &amp; Clean Data</a:t>
            </a:r>
          </a:p>
        </p:txBody>
      </p:sp>
      <p:sp>
        <p:nvSpPr>
          <p:cNvPr name="Freeform 4" id="4"/>
          <p:cNvSpPr/>
          <p:nvPr/>
        </p:nvSpPr>
        <p:spPr>
          <a:xfrm flipH="false" flipV="false" rot="0">
            <a:off x="15237944" y="86312"/>
            <a:ext cx="3050056" cy="942388"/>
          </a:xfrm>
          <a:custGeom>
            <a:avLst/>
            <a:gdLst/>
            <a:ahLst/>
            <a:cxnLst/>
            <a:rect r="r" b="b" t="t" l="l"/>
            <a:pathLst>
              <a:path h="942388" w="3050056">
                <a:moveTo>
                  <a:pt x="0" y="0"/>
                </a:moveTo>
                <a:lnTo>
                  <a:pt x="3050056" y="0"/>
                </a:lnTo>
                <a:lnTo>
                  <a:pt x="3050056" y="942388"/>
                </a:lnTo>
                <a:lnTo>
                  <a:pt x="0" y="942388"/>
                </a:lnTo>
                <a:lnTo>
                  <a:pt x="0" y="0"/>
                </a:lnTo>
                <a:close/>
              </a:path>
            </a:pathLst>
          </a:custGeom>
          <a:blipFill>
            <a:blip r:embed="rId4"/>
            <a:stretch>
              <a:fillRect l="-11509" t="0" r="-13279" b="-5737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DAGLD5jsGwg</dc:identifier>
  <dcterms:modified xsi:type="dcterms:W3CDTF">2011-08-01T06:04:30Z</dcterms:modified>
  <cp:revision>1</cp:revision>
  <dc:title>MAI391_Project</dc:title>
</cp:coreProperties>
</file>